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2" r:id="rId2"/>
    <p:sldId id="270" r:id="rId3"/>
    <p:sldId id="272" r:id="rId4"/>
    <p:sldId id="271" r:id="rId5"/>
    <p:sldId id="25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2"/>
    <p:restoredTop sz="83073"/>
  </p:normalViewPr>
  <p:slideViewPr>
    <p:cSldViewPr snapToGrid="0" snapToObjects="1" showGuides="1">
      <p:cViewPr>
        <p:scale>
          <a:sx n="151" d="100"/>
          <a:sy n="151" d="100"/>
        </p:scale>
        <p:origin x="-288" y="-2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571A2-4449-6245-B884-D84821FE4B21}" type="datetimeFigureOut">
              <a:rPr lang="en-US" smtClean="0"/>
              <a:t>7/4/22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C3521-F9E2-554D-A9AC-88A34B7F84F8}" type="slidenum">
              <a:rPr lang="en-US" smtClean="0"/>
              <a:t>‹#›</a:t>
            </a:fld>
            <a:endParaRPr lang="en-US"/>
          </a:p>
        </p:txBody>
      </p:sp>
    </p:spTree>
    <p:extLst>
      <p:ext uri="{BB962C8B-B14F-4D97-AF65-F5344CB8AC3E}">
        <p14:creationId xmlns:p14="http://schemas.microsoft.com/office/powerpoint/2010/main" val="14241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x. </a:t>
            </a:r>
          </a:p>
        </p:txBody>
      </p:sp>
      <p:sp>
        <p:nvSpPr>
          <p:cNvPr id="4" name="Slide Number Placeholder 3"/>
          <p:cNvSpPr>
            <a:spLocks noGrp="1"/>
          </p:cNvSpPr>
          <p:nvPr>
            <p:ph type="sldNum" sz="quarter" idx="5"/>
          </p:nvPr>
        </p:nvSpPr>
        <p:spPr/>
        <p:txBody>
          <a:bodyPr/>
          <a:lstStyle/>
          <a:p>
            <a:fld id="{F94F701C-DDE6-074D-9CFD-C4740DC5163B}" type="slidenum">
              <a:rPr lang="en-US" smtClean="0"/>
              <a:t>1</a:t>
            </a:fld>
            <a:endParaRPr lang="en-US"/>
          </a:p>
        </p:txBody>
      </p:sp>
    </p:spTree>
    <p:extLst>
      <p:ext uri="{BB962C8B-B14F-4D97-AF65-F5344CB8AC3E}">
        <p14:creationId xmlns:p14="http://schemas.microsoft.com/office/powerpoint/2010/main" val="143413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S1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9ECC6-4A3F-F940-952D-7BCA561F93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228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t>
            </a:r>
            <a:r>
              <a:rPr lang="en-CA" sz="1200" b="0" i="0" kern="1200" dirty="0">
                <a:solidFill>
                  <a:schemeClr val="tx1"/>
                </a:solidFill>
                <a:effectLst/>
                <a:latin typeface="+mn-lt"/>
                <a:ea typeface="+mn-ea"/>
                <a:cs typeface="+mn-cs"/>
              </a:rPr>
              <a:t>Predictions associated with the mesocosm experiment (A,B) and reciprocal transplant (C-E). Populations from the Central Coast are indicated in black squares and populations from the Strait of Georgia in grey circles. Acronyms are as follows: current seawater temperature (CT), future seawater temperature (FT), Central Coast (CC) </a:t>
            </a:r>
            <a:r>
              <a:rPr lang="en-CA" sz="1200" b="0" i="0" kern="1200" dirty="0" err="1">
                <a:solidFill>
                  <a:schemeClr val="tx1"/>
                </a:solidFill>
                <a:effectLst/>
                <a:latin typeface="+mn-lt"/>
                <a:ea typeface="+mn-ea"/>
                <a:cs typeface="+mn-cs"/>
              </a:rPr>
              <a:t>ahd</a:t>
            </a:r>
            <a:r>
              <a:rPr lang="en-CA" sz="1200" b="0" i="0" kern="1200" dirty="0">
                <a:solidFill>
                  <a:schemeClr val="tx1"/>
                </a:solidFill>
                <a:effectLst/>
                <a:latin typeface="+mn-lt"/>
                <a:ea typeface="+mn-ea"/>
                <a:cs typeface="+mn-cs"/>
              </a:rPr>
              <a:t> Strait of Georgia (</a:t>
            </a:r>
            <a:r>
              <a:rPr lang="en-CA" sz="1200" b="0" i="0" kern="1200" dirty="0" err="1">
                <a:solidFill>
                  <a:schemeClr val="tx1"/>
                </a:solidFill>
                <a:effectLst/>
                <a:latin typeface="+mn-lt"/>
                <a:ea typeface="+mn-ea"/>
                <a:cs typeface="+mn-cs"/>
              </a:rPr>
              <a:t>SoG</a:t>
            </a:r>
            <a:r>
              <a:rPr lang="en-CA" sz="1200" b="0" i="0" kern="1200" dirty="0">
                <a:solidFill>
                  <a:schemeClr val="tx1"/>
                </a:solidFill>
                <a:effectLst/>
                <a:latin typeface="+mn-lt"/>
                <a:ea typeface="+mn-ea"/>
                <a:cs typeface="+mn-cs"/>
              </a:rPr>
              <a:t>). Panel A shows predictions that align with the climate variability hypothesis, where populations from the Strait of Georgia are less vulnerable to future seawater temperatures because they have evolved greater thermal breadths. Panel B shows predictions that align with the trade-off hypothesis, where populations from the Strait of Georgia are more vulnerable to ocean warming because of energetic trade-offs associated with maintaining higher thermal tolerance. Panels C-E show outcomes where populations from both regions perform better (e.g. grow and survive more) when outplanted on the Central Coast relative to the Strait of Georgia. Panel C also shows signals of local adaptation, where populations from each region perform better when they are outplanted in their native environment relative to foreign populations. In Panel D both regions show signs of maladaptation to their native environments relative to the foreign regions, while E shows populations from the Central Coast outperforming Strait of Georgia populations in both regions. </a:t>
            </a:r>
            <a:endParaRPr lang="en-US" dirty="0"/>
          </a:p>
        </p:txBody>
      </p:sp>
      <p:sp>
        <p:nvSpPr>
          <p:cNvPr id="4" name="Slide Number Placeholder 3"/>
          <p:cNvSpPr>
            <a:spLocks noGrp="1"/>
          </p:cNvSpPr>
          <p:nvPr>
            <p:ph type="sldNum" sz="quarter" idx="5"/>
          </p:nvPr>
        </p:nvSpPr>
        <p:spPr/>
        <p:txBody>
          <a:bodyPr/>
          <a:lstStyle/>
          <a:p>
            <a:fld id="{394C3521-F9E2-554D-A9AC-88A34B7F84F8}" type="slidenum">
              <a:rPr lang="en-US" smtClean="0"/>
              <a:t>3</a:t>
            </a:fld>
            <a:endParaRPr lang="en-US"/>
          </a:p>
        </p:txBody>
      </p:sp>
    </p:spTree>
    <p:extLst>
      <p:ext uri="{BB962C8B-B14F-4D97-AF65-F5344CB8AC3E}">
        <p14:creationId xmlns:p14="http://schemas.microsoft.com/office/powerpoint/2010/main" val="228751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4</a:t>
            </a:fld>
            <a:endParaRPr lang="en-US"/>
          </a:p>
        </p:txBody>
      </p:sp>
    </p:spTree>
    <p:extLst>
      <p:ext uri="{BB962C8B-B14F-4D97-AF65-F5344CB8AC3E}">
        <p14:creationId xmlns:p14="http://schemas.microsoft.com/office/powerpoint/2010/main" val="118503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5</a:t>
            </a:fld>
            <a:endParaRPr lang="en-US"/>
          </a:p>
        </p:txBody>
      </p:sp>
    </p:spTree>
    <p:extLst>
      <p:ext uri="{BB962C8B-B14F-4D97-AF65-F5344CB8AC3E}">
        <p14:creationId xmlns:p14="http://schemas.microsoft.com/office/powerpoint/2010/main" val="3549156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D117-15E3-024F-823E-CE79C12C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232DBF-3032-8B4F-9936-BC25F1724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FBBFEF-7BCB-F140-912C-3A2FF27D0953}"/>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5" name="Footer Placeholder 4">
            <a:extLst>
              <a:ext uri="{FF2B5EF4-FFF2-40B4-BE49-F238E27FC236}">
                <a16:creationId xmlns:a16="http://schemas.microsoft.com/office/drawing/2014/main" id="{AE834C24-5F96-D94D-BAA3-45FB5FCF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FDCB9-0CA8-B149-890E-6C0EECF628E4}"/>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9261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7B88-BDD5-1D44-B12E-CCC009355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1FA27-92BA-864A-BF41-32AB9952C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3535E-4E6D-004F-94E4-9D2812682C09}"/>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5" name="Footer Placeholder 4">
            <a:extLst>
              <a:ext uri="{FF2B5EF4-FFF2-40B4-BE49-F238E27FC236}">
                <a16:creationId xmlns:a16="http://schemas.microsoft.com/office/drawing/2014/main" id="{59D8052B-6EC0-CC4B-BCC9-AD9A1D614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73BC-D609-6A4C-AE2D-4659D7503E8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767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F4AC-9E8E-8E42-90D9-85921EE38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0AFAC-E162-9C47-999B-CE2AF0BC3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48B80-C324-DA47-B3C9-DFBB715CC5D5}"/>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5" name="Footer Placeholder 4">
            <a:extLst>
              <a:ext uri="{FF2B5EF4-FFF2-40B4-BE49-F238E27FC236}">
                <a16:creationId xmlns:a16="http://schemas.microsoft.com/office/drawing/2014/main" id="{621609E4-C503-654E-A313-634A5784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8087A-4250-1944-8A45-5433F524E12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5183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A1E6-FB9D-3E4A-B606-A024ECC9C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EB9BF-929D-2949-ACB2-85647F39E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0A2E9-A3BC-034B-8BA4-B5B9677E1AB9}"/>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5" name="Footer Placeholder 4">
            <a:extLst>
              <a:ext uri="{FF2B5EF4-FFF2-40B4-BE49-F238E27FC236}">
                <a16:creationId xmlns:a16="http://schemas.microsoft.com/office/drawing/2014/main" id="{B481C9E0-35C8-9E46-9D39-7D9F303D4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73347-08B5-C146-BDFC-77A9C018E85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5477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2D30-3270-954B-A98E-1A68E8906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FDABB-1586-C34C-809E-86BE475DF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5F9CB-CB07-E543-B048-FEA4D1EF8D1E}"/>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5" name="Footer Placeholder 4">
            <a:extLst>
              <a:ext uri="{FF2B5EF4-FFF2-40B4-BE49-F238E27FC236}">
                <a16:creationId xmlns:a16="http://schemas.microsoft.com/office/drawing/2014/main" id="{FAF60B56-F3E7-764C-9791-689ED5D89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AF48B-2AAA-B14F-A63D-B476D123976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11328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7F5-1F3E-D242-A5FB-83CC39E88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FF85-B11A-2448-AF12-ACA8E1D56F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0BF64-3AA5-F142-AA56-7B6A0ACC51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C22A3-FDD0-9D40-B591-E746D5D0CFF9}"/>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6" name="Footer Placeholder 5">
            <a:extLst>
              <a:ext uri="{FF2B5EF4-FFF2-40B4-BE49-F238E27FC236}">
                <a16:creationId xmlns:a16="http://schemas.microsoft.com/office/drawing/2014/main" id="{BBF49288-968D-624E-9300-261C1ABDC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480D4-7E8C-0E4B-AAAD-46045EDC9A4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42269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D774-BD5A-3348-8082-88EF83B80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A6C16-B470-634E-977E-6415632CC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D51A7-5407-B149-AAB1-3EA443B17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F5116E-E01D-9B47-A6BE-6D72E0066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3E477-B3B5-564B-B23D-24CC7C8B6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810BE-D0BD-8647-A5A9-9EA489D6BAE6}"/>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8" name="Footer Placeholder 7">
            <a:extLst>
              <a:ext uri="{FF2B5EF4-FFF2-40B4-BE49-F238E27FC236}">
                <a16:creationId xmlns:a16="http://schemas.microsoft.com/office/drawing/2014/main" id="{38A47860-1DA2-2049-9CA6-83581C9EC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830FE-8E6C-2348-8FE0-93AA2A0DA98F}"/>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9523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C738-5ACA-8E44-951C-3C2D671281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2AF6F-F8B9-4443-ABC0-FFEA33E4EE89}"/>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4" name="Footer Placeholder 3">
            <a:extLst>
              <a:ext uri="{FF2B5EF4-FFF2-40B4-BE49-F238E27FC236}">
                <a16:creationId xmlns:a16="http://schemas.microsoft.com/office/drawing/2014/main" id="{5CF05ADD-DE30-3243-BDBE-B90AA0C36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A3FB3-8B47-FD4B-A90C-29FAF10C4AE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37150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B6386-0ED7-2240-A012-FFD6CF4334F5}"/>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3" name="Footer Placeholder 2">
            <a:extLst>
              <a:ext uri="{FF2B5EF4-FFF2-40B4-BE49-F238E27FC236}">
                <a16:creationId xmlns:a16="http://schemas.microsoft.com/office/drawing/2014/main" id="{F9170CD8-9F0E-0141-9C70-D723D8855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D96F2-1F58-ED47-9C1C-30015D9106A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7045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F953-3E58-F34D-9C85-42941D632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8A731-C020-8842-B718-20BB20156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5FF3C-7284-5449-8450-910C6D99D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1E8D9-DC8B-0440-81BE-7A693B8A92C0}"/>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6" name="Footer Placeholder 5">
            <a:extLst>
              <a:ext uri="{FF2B5EF4-FFF2-40B4-BE49-F238E27FC236}">
                <a16:creationId xmlns:a16="http://schemas.microsoft.com/office/drawing/2014/main" id="{F3FE838A-C887-A64E-BF4D-43EE31F32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7A7DD-5A9E-674E-96DD-D765D14EBAE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78477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4-6416-0A44-9555-700A29DBC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1653D-3894-1A4E-9D0E-AF326B270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36E4D-6D6B-194D-B76B-2FAEEE3BC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6B657-E33E-924A-A6D8-87D7125BA9BB}"/>
              </a:ext>
            </a:extLst>
          </p:cNvPr>
          <p:cNvSpPr>
            <a:spLocks noGrp="1"/>
          </p:cNvSpPr>
          <p:nvPr>
            <p:ph type="dt" sz="half" idx="10"/>
          </p:nvPr>
        </p:nvSpPr>
        <p:spPr/>
        <p:txBody>
          <a:bodyPr/>
          <a:lstStyle/>
          <a:p>
            <a:fld id="{C446594C-9C26-1C41-BADB-56C901B363CC}" type="datetimeFigureOut">
              <a:rPr lang="en-US" smtClean="0"/>
              <a:t>7/4/22</a:t>
            </a:fld>
            <a:endParaRPr lang="en-US"/>
          </a:p>
        </p:txBody>
      </p:sp>
      <p:sp>
        <p:nvSpPr>
          <p:cNvPr id="6" name="Footer Placeholder 5">
            <a:extLst>
              <a:ext uri="{FF2B5EF4-FFF2-40B4-BE49-F238E27FC236}">
                <a16:creationId xmlns:a16="http://schemas.microsoft.com/office/drawing/2014/main" id="{43235D6E-A15C-3E49-9E49-3F171A39F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41B44-7908-244F-A2FA-0D55CC650DD7}"/>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699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CB15D-EC14-7340-B034-7995FEA65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EE177-300E-154F-B2E9-EC9616B34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80AB4-5551-8B49-8688-925099498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6594C-9C26-1C41-BADB-56C901B363CC}" type="datetimeFigureOut">
              <a:rPr lang="en-US" smtClean="0"/>
              <a:t>7/4/22</a:t>
            </a:fld>
            <a:endParaRPr lang="en-US"/>
          </a:p>
        </p:txBody>
      </p:sp>
      <p:sp>
        <p:nvSpPr>
          <p:cNvPr id="5" name="Footer Placeholder 4">
            <a:extLst>
              <a:ext uri="{FF2B5EF4-FFF2-40B4-BE49-F238E27FC236}">
                <a16:creationId xmlns:a16="http://schemas.microsoft.com/office/drawing/2014/main" id="{2F8725A9-A366-EC41-AD51-31670ABA0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8BE37-2E11-154E-8998-1121F5F17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39D16-E986-DB4F-852C-A5E090C8399F}" type="slidenum">
              <a:rPr lang="en-US" smtClean="0"/>
              <a:t>‹#›</a:t>
            </a:fld>
            <a:endParaRPr lang="en-US"/>
          </a:p>
        </p:txBody>
      </p:sp>
    </p:spTree>
    <p:extLst>
      <p:ext uri="{BB962C8B-B14F-4D97-AF65-F5344CB8AC3E}">
        <p14:creationId xmlns:p14="http://schemas.microsoft.com/office/powerpoint/2010/main" val="246081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0A443-9EF5-4AFE-BCB4-7394B93E6DF2}"/>
              </a:ext>
            </a:extLst>
          </p:cNvPr>
          <p:cNvGrpSpPr/>
          <p:nvPr/>
        </p:nvGrpSpPr>
        <p:grpSpPr>
          <a:xfrm>
            <a:off x="3647745" y="824009"/>
            <a:ext cx="5970299" cy="5209981"/>
            <a:chOff x="3647745" y="824009"/>
            <a:chExt cx="5970299" cy="5209981"/>
          </a:xfrm>
        </p:grpSpPr>
        <p:pic>
          <p:nvPicPr>
            <p:cNvPr id="11" name="Content Placeholder 4">
              <a:extLst>
                <a:ext uri="{FF2B5EF4-FFF2-40B4-BE49-F238E27FC236}">
                  <a16:creationId xmlns:a16="http://schemas.microsoft.com/office/drawing/2014/main" id="{31C7169A-D272-3E4C-8271-0ADBED244020}"/>
                </a:ext>
              </a:extLst>
            </p:cNvPr>
            <p:cNvPicPr>
              <a:picLocks noChangeAspect="1"/>
            </p:cNvPicPr>
            <p:nvPr/>
          </p:nvPicPr>
          <p:blipFill rotWithShape="1">
            <a:blip r:embed="rId3"/>
            <a:srcRect l="32277" t="33852" r="34018" b="27004"/>
            <a:stretch/>
          </p:blipFill>
          <p:spPr>
            <a:xfrm>
              <a:off x="3647746" y="824009"/>
              <a:ext cx="1643783" cy="2604991"/>
            </a:xfrm>
            <a:prstGeom prst="rect">
              <a:avLst/>
            </a:prstGeom>
          </p:spPr>
        </p:pic>
        <p:pic>
          <p:nvPicPr>
            <p:cNvPr id="13" name="Picture 12" descr="A picture containing person, tree, holding, piece&#10;&#10;Description automatically generated">
              <a:extLst>
                <a:ext uri="{FF2B5EF4-FFF2-40B4-BE49-F238E27FC236}">
                  <a16:creationId xmlns:a16="http://schemas.microsoft.com/office/drawing/2014/main" id="{5EBF0028-A192-C644-A885-3DD06008B827}"/>
                </a:ext>
              </a:extLst>
            </p:cNvPr>
            <p:cNvPicPr>
              <a:picLocks noChangeAspect="1"/>
            </p:cNvPicPr>
            <p:nvPr/>
          </p:nvPicPr>
          <p:blipFill rotWithShape="1">
            <a:blip r:embed="rId4"/>
            <a:srcRect l="35810" t="46059" r="44480" b="30992"/>
            <a:stretch/>
          </p:blipFill>
          <p:spPr>
            <a:xfrm>
              <a:off x="3647745" y="3488663"/>
              <a:ext cx="1643783" cy="2545327"/>
            </a:xfrm>
            <a:prstGeom prst="rect">
              <a:avLst/>
            </a:prstGeom>
          </p:spPr>
        </p:pic>
        <p:pic>
          <p:nvPicPr>
            <p:cNvPr id="14" name="Picture 13">
              <a:extLst>
                <a:ext uri="{FF2B5EF4-FFF2-40B4-BE49-F238E27FC236}">
                  <a16:creationId xmlns:a16="http://schemas.microsoft.com/office/drawing/2014/main" id="{21EE72C6-D87E-DF08-D85D-385525C747FB}"/>
                </a:ext>
              </a:extLst>
            </p:cNvPr>
            <p:cNvPicPr>
              <a:picLocks noChangeAspect="1"/>
            </p:cNvPicPr>
            <p:nvPr/>
          </p:nvPicPr>
          <p:blipFill rotWithShape="1">
            <a:blip r:embed="rId5"/>
            <a:srcRect l="1181" t="50524" r="52192" b="5869"/>
            <a:stretch/>
          </p:blipFill>
          <p:spPr>
            <a:xfrm>
              <a:off x="5366479" y="824011"/>
              <a:ext cx="4251565" cy="5209979"/>
            </a:xfrm>
            <a:prstGeom prst="rect">
              <a:avLst/>
            </a:prstGeom>
          </p:spPr>
        </p:pic>
      </p:grpSp>
    </p:spTree>
    <p:extLst>
      <p:ext uri="{BB962C8B-B14F-4D97-AF65-F5344CB8AC3E}">
        <p14:creationId xmlns:p14="http://schemas.microsoft.com/office/powerpoint/2010/main" val="195408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9843AA4-0071-DE44-B0A3-B7324FB8C6A2}"/>
              </a:ext>
            </a:extLst>
          </p:cNvPr>
          <p:cNvSpPr/>
          <p:nvPr/>
        </p:nvSpPr>
        <p:spPr>
          <a:xfrm>
            <a:off x="6770221" y="1472308"/>
            <a:ext cx="1494295" cy="234732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 name="Rounded Rectangle 8">
            <a:extLst>
              <a:ext uri="{FF2B5EF4-FFF2-40B4-BE49-F238E27FC236}">
                <a16:creationId xmlns:a16="http://schemas.microsoft.com/office/drawing/2014/main" id="{6BBBB564-C348-C64E-8D9F-0BBCA5DAD92C}"/>
              </a:ext>
            </a:extLst>
          </p:cNvPr>
          <p:cNvSpPr/>
          <p:nvPr/>
        </p:nvSpPr>
        <p:spPr>
          <a:xfrm>
            <a:off x="6756643" y="4017675"/>
            <a:ext cx="1494295" cy="2347329"/>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4" name="Rounded Rectangle 3">
            <a:extLst>
              <a:ext uri="{FF2B5EF4-FFF2-40B4-BE49-F238E27FC236}">
                <a16:creationId xmlns:a16="http://schemas.microsoft.com/office/drawing/2014/main" id="{CC1BA64C-4478-F446-A8B5-2E1D4649580C}"/>
              </a:ext>
            </a:extLst>
          </p:cNvPr>
          <p:cNvSpPr/>
          <p:nvPr/>
        </p:nvSpPr>
        <p:spPr>
          <a:xfrm>
            <a:off x="7021574" y="1770984"/>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5" name="Rounded Rectangle 4">
            <a:extLst>
              <a:ext uri="{FF2B5EF4-FFF2-40B4-BE49-F238E27FC236}">
                <a16:creationId xmlns:a16="http://schemas.microsoft.com/office/drawing/2014/main" id="{6AF587E4-CE61-C949-82BD-27A36509F70E}"/>
              </a:ext>
            </a:extLst>
          </p:cNvPr>
          <p:cNvSpPr/>
          <p:nvPr/>
        </p:nvSpPr>
        <p:spPr>
          <a:xfrm>
            <a:off x="7021574" y="2712629"/>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7" name="Rounded Rectangle 6">
            <a:extLst>
              <a:ext uri="{FF2B5EF4-FFF2-40B4-BE49-F238E27FC236}">
                <a16:creationId xmlns:a16="http://schemas.microsoft.com/office/drawing/2014/main" id="{1853146B-6C6A-204E-ADF2-4358E1A94749}"/>
              </a:ext>
            </a:extLst>
          </p:cNvPr>
          <p:cNvSpPr/>
          <p:nvPr/>
        </p:nvSpPr>
        <p:spPr>
          <a:xfrm>
            <a:off x="7021574" y="433115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8" name="Rounded Rectangle 7">
            <a:extLst>
              <a:ext uri="{FF2B5EF4-FFF2-40B4-BE49-F238E27FC236}">
                <a16:creationId xmlns:a16="http://schemas.microsoft.com/office/drawing/2014/main" id="{EE581666-C9DA-7948-A87F-9E9FCFA2F4F0}"/>
              </a:ext>
            </a:extLst>
          </p:cNvPr>
          <p:cNvSpPr/>
          <p:nvPr/>
        </p:nvSpPr>
        <p:spPr>
          <a:xfrm>
            <a:off x="7021574" y="527636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 name="Rounded Rectangle 9">
            <a:extLst>
              <a:ext uri="{FF2B5EF4-FFF2-40B4-BE49-F238E27FC236}">
                <a16:creationId xmlns:a16="http://schemas.microsoft.com/office/drawing/2014/main" id="{D34280A9-B8A3-794E-BE60-2596C6AB9DE5}"/>
              </a:ext>
            </a:extLst>
          </p:cNvPr>
          <p:cNvSpPr/>
          <p:nvPr/>
        </p:nvSpPr>
        <p:spPr>
          <a:xfrm>
            <a:off x="8624005" y="1774010"/>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 name="Rounded Rectangle 10">
            <a:extLst>
              <a:ext uri="{FF2B5EF4-FFF2-40B4-BE49-F238E27FC236}">
                <a16:creationId xmlns:a16="http://schemas.microsoft.com/office/drawing/2014/main" id="{654530D1-DBD2-6845-9D6E-E2B495495531}"/>
              </a:ext>
            </a:extLst>
          </p:cNvPr>
          <p:cNvSpPr/>
          <p:nvPr/>
        </p:nvSpPr>
        <p:spPr>
          <a:xfrm>
            <a:off x="8624005" y="2702442"/>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4" name="Rounded Rectangle 13">
            <a:extLst>
              <a:ext uri="{FF2B5EF4-FFF2-40B4-BE49-F238E27FC236}">
                <a16:creationId xmlns:a16="http://schemas.microsoft.com/office/drawing/2014/main" id="{C5A17560-F28A-DC4A-A53E-B62FB6A78B38}"/>
              </a:ext>
            </a:extLst>
          </p:cNvPr>
          <p:cNvSpPr/>
          <p:nvPr/>
        </p:nvSpPr>
        <p:spPr>
          <a:xfrm>
            <a:off x="8624005" y="5250857"/>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 name="Rounded Rectangle 15">
            <a:extLst>
              <a:ext uri="{FF2B5EF4-FFF2-40B4-BE49-F238E27FC236}">
                <a16:creationId xmlns:a16="http://schemas.microsoft.com/office/drawing/2014/main" id="{E744EE73-33F3-3D45-ADF9-3EFE651D6BB9}"/>
              </a:ext>
            </a:extLst>
          </p:cNvPr>
          <p:cNvSpPr/>
          <p:nvPr/>
        </p:nvSpPr>
        <p:spPr>
          <a:xfrm>
            <a:off x="10240915" y="16723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7" name="Rounded Rectangle 16">
            <a:extLst>
              <a:ext uri="{FF2B5EF4-FFF2-40B4-BE49-F238E27FC236}">
                <a16:creationId xmlns:a16="http://schemas.microsoft.com/office/drawing/2014/main" id="{12E5D214-9D13-BE4B-93AE-EDAA0AF417DD}"/>
              </a:ext>
            </a:extLst>
          </p:cNvPr>
          <p:cNvSpPr/>
          <p:nvPr/>
        </p:nvSpPr>
        <p:spPr>
          <a:xfrm>
            <a:off x="10393315" y="1824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8" name="Rounded Rectangle 17">
            <a:extLst>
              <a:ext uri="{FF2B5EF4-FFF2-40B4-BE49-F238E27FC236}">
                <a16:creationId xmlns:a16="http://schemas.microsoft.com/office/drawing/2014/main" id="{32C468F3-4133-B240-9820-5EED5B2FC24A}"/>
              </a:ext>
            </a:extLst>
          </p:cNvPr>
          <p:cNvSpPr/>
          <p:nvPr/>
        </p:nvSpPr>
        <p:spPr>
          <a:xfrm>
            <a:off x="10545715" y="1977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9" name="TextBox 18">
            <a:extLst>
              <a:ext uri="{FF2B5EF4-FFF2-40B4-BE49-F238E27FC236}">
                <a16:creationId xmlns:a16="http://schemas.microsoft.com/office/drawing/2014/main" id="{13BB9A22-63C7-1748-BFEB-680294E2F0D7}"/>
              </a:ext>
            </a:extLst>
          </p:cNvPr>
          <p:cNvSpPr txBox="1"/>
          <p:nvPr/>
        </p:nvSpPr>
        <p:spPr>
          <a:xfrm>
            <a:off x="7029745" y="609263"/>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20" name="TextBox 19">
            <a:extLst>
              <a:ext uri="{FF2B5EF4-FFF2-40B4-BE49-F238E27FC236}">
                <a16:creationId xmlns:a16="http://schemas.microsoft.com/office/drawing/2014/main" id="{0A39370A-8F62-1942-B985-B5CDD6A03486}"/>
              </a:ext>
            </a:extLst>
          </p:cNvPr>
          <p:cNvSpPr txBox="1"/>
          <p:nvPr/>
        </p:nvSpPr>
        <p:spPr>
          <a:xfrm>
            <a:off x="8475195" y="609263"/>
            <a:ext cx="121802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(temp &amp; pH)</a:t>
            </a:r>
          </a:p>
        </p:txBody>
      </p:sp>
      <p:sp>
        <p:nvSpPr>
          <p:cNvPr id="21" name="TextBox 20">
            <a:extLst>
              <a:ext uri="{FF2B5EF4-FFF2-40B4-BE49-F238E27FC236}">
                <a16:creationId xmlns:a16="http://schemas.microsoft.com/office/drawing/2014/main" id="{FD4314EF-B4AE-3246-8D51-5A835CDC36AB}"/>
              </a:ext>
            </a:extLst>
          </p:cNvPr>
          <p:cNvSpPr txBox="1"/>
          <p:nvPr/>
        </p:nvSpPr>
        <p:spPr>
          <a:xfrm>
            <a:off x="10047323" y="609263"/>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(tank)</a:t>
            </a:r>
          </a:p>
        </p:txBody>
      </p:sp>
      <p:sp>
        <p:nvSpPr>
          <p:cNvPr id="22" name="Rounded Rectangle 21">
            <a:extLst>
              <a:ext uri="{FF2B5EF4-FFF2-40B4-BE49-F238E27FC236}">
                <a16:creationId xmlns:a16="http://schemas.microsoft.com/office/drawing/2014/main" id="{CD247FCF-6D1E-1F47-8ECF-DC743E7D0121}"/>
              </a:ext>
            </a:extLst>
          </p:cNvPr>
          <p:cNvSpPr/>
          <p:nvPr/>
        </p:nvSpPr>
        <p:spPr>
          <a:xfrm>
            <a:off x="10447656" y="30203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3" name="Rounded Rectangle 22">
            <a:extLst>
              <a:ext uri="{FF2B5EF4-FFF2-40B4-BE49-F238E27FC236}">
                <a16:creationId xmlns:a16="http://schemas.microsoft.com/office/drawing/2014/main" id="{9C26E661-30D0-194E-A774-1E81383B9908}"/>
              </a:ext>
            </a:extLst>
          </p:cNvPr>
          <p:cNvSpPr/>
          <p:nvPr/>
        </p:nvSpPr>
        <p:spPr>
          <a:xfrm>
            <a:off x="10541143" y="31324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4" name="Rounded Rectangle 23">
            <a:extLst>
              <a:ext uri="{FF2B5EF4-FFF2-40B4-BE49-F238E27FC236}">
                <a16:creationId xmlns:a16="http://schemas.microsoft.com/office/drawing/2014/main" id="{8E098033-11D1-E541-83C5-0D98647F7107}"/>
              </a:ext>
            </a:extLst>
          </p:cNvPr>
          <p:cNvSpPr/>
          <p:nvPr/>
        </p:nvSpPr>
        <p:spPr>
          <a:xfrm>
            <a:off x="10541143" y="35205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5" name="Rounded Rectangle 24">
            <a:extLst>
              <a:ext uri="{FF2B5EF4-FFF2-40B4-BE49-F238E27FC236}">
                <a16:creationId xmlns:a16="http://schemas.microsoft.com/office/drawing/2014/main" id="{F563BA9A-CFEF-7449-9D1B-CFA3A5B5C71B}"/>
              </a:ext>
            </a:extLst>
          </p:cNvPr>
          <p:cNvSpPr/>
          <p:nvPr/>
        </p:nvSpPr>
        <p:spPr>
          <a:xfrm>
            <a:off x="10998279" y="35241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6" name="Rounded Rectangle 25">
            <a:extLst>
              <a:ext uri="{FF2B5EF4-FFF2-40B4-BE49-F238E27FC236}">
                <a16:creationId xmlns:a16="http://schemas.microsoft.com/office/drawing/2014/main" id="{AC3F8056-7DD1-1A45-A1B3-B7FECC17688B}"/>
              </a:ext>
            </a:extLst>
          </p:cNvPr>
          <p:cNvSpPr/>
          <p:nvPr/>
        </p:nvSpPr>
        <p:spPr>
          <a:xfrm>
            <a:off x="10998279" y="31331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7" name="TextBox 26">
            <a:extLst>
              <a:ext uri="{FF2B5EF4-FFF2-40B4-BE49-F238E27FC236}">
                <a16:creationId xmlns:a16="http://schemas.microsoft.com/office/drawing/2014/main" id="{0CF0AC24-699E-EE4B-BD4C-83AB792D555E}"/>
              </a:ext>
            </a:extLst>
          </p:cNvPr>
          <p:cNvSpPr txBox="1"/>
          <p:nvPr/>
        </p:nvSpPr>
        <p:spPr>
          <a:xfrm>
            <a:off x="10529732" y="3108829"/>
            <a:ext cx="336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28" name="TextBox 27">
            <a:extLst>
              <a:ext uri="{FF2B5EF4-FFF2-40B4-BE49-F238E27FC236}">
                <a16:creationId xmlns:a16="http://schemas.microsoft.com/office/drawing/2014/main" id="{5A701D9F-FAA8-8341-9B79-AE233A18B7B0}"/>
              </a:ext>
            </a:extLst>
          </p:cNvPr>
          <p:cNvSpPr txBox="1"/>
          <p:nvPr/>
        </p:nvSpPr>
        <p:spPr>
          <a:xfrm>
            <a:off x="11032675" y="3101135"/>
            <a:ext cx="300082"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29" name="TextBox 28">
            <a:extLst>
              <a:ext uri="{FF2B5EF4-FFF2-40B4-BE49-F238E27FC236}">
                <a16:creationId xmlns:a16="http://schemas.microsoft.com/office/drawing/2014/main" id="{DE9E7E08-347C-9B4F-BD5B-9363EBB6A44C}"/>
              </a:ext>
            </a:extLst>
          </p:cNvPr>
          <p:cNvSpPr txBox="1"/>
          <p:nvPr/>
        </p:nvSpPr>
        <p:spPr>
          <a:xfrm>
            <a:off x="10555803" y="347987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30" name="TextBox 29">
            <a:extLst>
              <a:ext uri="{FF2B5EF4-FFF2-40B4-BE49-F238E27FC236}">
                <a16:creationId xmlns:a16="http://schemas.microsoft.com/office/drawing/2014/main" id="{36C87571-CA02-134F-A168-0615E1C7F233}"/>
              </a:ext>
            </a:extLst>
          </p:cNvPr>
          <p:cNvSpPr txBox="1"/>
          <p:nvPr/>
        </p:nvSpPr>
        <p:spPr>
          <a:xfrm>
            <a:off x="11012939" y="3499138"/>
            <a:ext cx="340158"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43" name="TextBox 42">
            <a:extLst>
              <a:ext uri="{FF2B5EF4-FFF2-40B4-BE49-F238E27FC236}">
                <a16:creationId xmlns:a16="http://schemas.microsoft.com/office/drawing/2014/main" id="{F2856FDA-7FBF-A146-89B8-8AFF630A120F}"/>
              </a:ext>
            </a:extLst>
          </p:cNvPr>
          <p:cNvSpPr txBox="1"/>
          <p:nvPr/>
        </p:nvSpPr>
        <p:spPr>
          <a:xfrm>
            <a:off x="10812918" y="4189723"/>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7</a:t>
            </a:r>
          </a:p>
        </p:txBody>
      </p:sp>
      <p:sp>
        <p:nvSpPr>
          <p:cNvPr id="50" name="TextBox 49">
            <a:extLst>
              <a:ext uri="{FF2B5EF4-FFF2-40B4-BE49-F238E27FC236}">
                <a16:creationId xmlns:a16="http://schemas.microsoft.com/office/drawing/2014/main" id="{41690AD3-F988-9444-9FA3-56113C87282C}"/>
              </a:ext>
            </a:extLst>
          </p:cNvPr>
          <p:cNvSpPr txBox="1"/>
          <p:nvPr/>
        </p:nvSpPr>
        <p:spPr>
          <a:xfrm>
            <a:off x="9937207" y="4140046"/>
            <a:ext cx="12000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Unit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observation</a:t>
            </a:r>
          </a:p>
        </p:txBody>
      </p:sp>
      <p:sp>
        <p:nvSpPr>
          <p:cNvPr id="51" name="TextBox 50">
            <a:extLst>
              <a:ext uri="{FF2B5EF4-FFF2-40B4-BE49-F238E27FC236}">
                <a16:creationId xmlns:a16="http://schemas.microsoft.com/office/drawing/2014/main" id="{9506EBFB-589C-D044-9AB5-4E8FDA63DE3F}"/>
              </a:ext>
            </a:extLst>
          </p:cNvPr>
          <p:cNvSpPr txBox="1"/>
          <p:nvPr/>
        </p:nvSpPr>
        <p:spPr>
          <a:xfrm>
            <a:off x="8916458" y="1928305"/>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52" name="TextBox 51">
            <a:extLst>
              <a:ext uri="{FF2B5EF4-FFF2-40B4-BE49-F238E27FC236}">
                <a16:creationId xmlns:a16="http://schemas.microsoft.com/office/drawing/2014/main" id="{1A44A651-9342-D24E-BE84-501AC8D5BA87}"/>
              </a:ext>
            </a:extLst>
          </p:cNvPr>
          <p:cNvSpPr txBox="1"/>
          <p:nvPr/>
        </p:nvSpPr>
        <p:spPr>
          <a:xfrm>
            <a:off x="8916458" y="290297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54" name="TextBox 53">
            <a:extLst>
              <a:ext uri="{FF2B5EF4-FFF2-40B4-BE49-F238E27FC236}">
                <a16:creationId xmlns:a16="http://schemas.microsoft.com/office/drawing/2014/main" id="{BB7C089C-EC9C-AA41-809F-6F0B493C94E6}"/>
              </a:ext>
            </a:extLst>
          </p:cNvPr>
          <p:cNvSpPr txBox="1"/>
          <p:nvPr/>
        </p:nvSpPr>
        <p:spPr>
          <a:xfrm>
            <a:off x="8916458" y="4468002"/>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a:t>
            </a:r>
          </a:p>
        </p:txBody>
      </p:sp>
      <p:sp>
        <p:nvSpPr>
          <p:cNvPr id="55" name="TextBox 54">
            <a:extLst>
              <a:ext uri="{FF2B5EF4-FFF2-40B4-BE49-F238E27FC236}">
                <a16:creationId xmlns:a16="http://schemas.microsoft.com/office/drawing/2014/main" id="{76BCBCBA-B848-F04C-9AC0-7F015BF77558}"/>
              </a:ext>
            </a:extLst>
          </p:cNvPr>
          <p:cNvSpPr txBox="1"/>
          <p:nvPr/>
        </p:nvSpPr>
        <p:spPr>
          <a:xfrm>
            <a:off x="8916458" y="5443674"/>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a:t>
            </a:r>
          </a:p>
        </p:txBody>
      </p:sp>
      <p:cxnSp>
        <p:nvCxnSpPr>
          <p:cNvPr id="58" name="Straight Arrow Connector 57">
            <a:extLst>
              <a:ext uri="{FF2B5EF4-FFF2-40B4-BE49-F238E27FC236}">
                <a16:creationId xmlns:a16="http://schemas.microsoft.com/office/drawing/2014/main" id="{BD9EEFA6-58D1-F445-848C-6D7FFFEF93FA}"/>
              </a:ext>
            </a:extLst>
          </p:cNvPr>
          <p:cNvCxnSpPr>
            <a:cxnSpLocks/>
            <a:stCxn id="4" idx="3"/>
            <a:endCxn id="10" idx="1"/>
          </p:cNvCxnSpPr>
          <p:nvPr/>
        </p:nvCxnSpPr>
        <p:spPr>
          <a:xfrm>
            <a:off x="8025184" y="2127823"/>
            <a:ext cx="598821" cy="3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044C217-60D1-6F4B-AEF0-81D75D575263}"/>
              </a:ext>
            </a:extLst>
          </p:cNvPr>
          <p:cNvCxnSpPr>
            <a:cxnSpLocks/>
            <a:stCxn id="4" idx="3"/>
            <a:endCxn id="11" idx="1"/>
          </p:cNvCxnSpPr>
          <p:nvPr/>
        </p:nvCxnSpPr>
        <p:spPr>
          <a:xfrm>
            <a:off x="8025184" y="2127823"/>
            <a:ext cx="598821" cy="931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48EB126-B903-D843-A26F-8C5E228F73DA}"/>
              </a:ext>
            </a:extLst>
          </p:cNvPr>
          <p:cNvCxnSpPr>
            <a:cxnSpLocks/>
            <a:stCxn id="4" idx="3"/>
            <a:endCxn id="118" idx="1"/>
          </p:cNvCxnSpPr>
          <p:nvPr/>
        </p:nvCxnSpPr>
        <p:spPr>
          <a:xfrm>
            <a:off x="8025184" y="2127823"/>
            <a:ext cx="598821" cy="2563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EB419AF-1697-C344-AFF9-1E903AE7E959}"/>
              </a:ext>
            </a:extLst>
          </p:cNvPr>
          <p:cNvCxnSpPr>
            <a:cxnSpLocks/>
            <a:stCxn id="4" idx="3"/>
            <a:endCxn id="14" idx="1"/>
          </p:cNvCxnSpPr>
          <p:nvPr/>
        </p:nvCxnSpPr>
        <p:spPr>
          <a:xfrm>
            <a:off x="8025184" y="2127823"/>
            <a:ext cx="598821" cy="3475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78AC841-D32D-E549-976C-17328C8B5E57}"/>
              </a:ext>
            </a:extLst>
          </p:cNvPr>
          <p:cNvSpPr/>
          <p:nvPr/>
        </p:nvSpPr>
        <p:spPr>
          <a:xfrm>
            <a:off x="10698115" y="2129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75" name="Straight Arrow Connector 74">
            <a:extLst>
              <a:ext uri="{FF2B5EF4-FFF2-40B4-BE49-F238E27FC236}">
                <a16:creationId xmlns:a16="http://schemas.microsoft.com/office/drawing/2014/main" id="{E1E43794-D045-AC49-877C-E240C9DAC71C}"/>
              </a:ext>
            </a:extLst>
          </p:cNvPr>
          <p:cNvCxnSpPr>
            <a:cxnSpLocks/>
            <a:stCxn id="10" idx="3"/>
            <a:endCxn id="16" idx="1"/>
          </p:cNvCxnSpPr>
          <p:nvPr/>
        </p:nvCxnSpPr>
        <p:spPr>
          <a:xfrm flipV="1">
            <a:off x="9627615" y="1891254"/>
            <a:ext cx="613300" cy="239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2C29E97-A458-1349-9F4E-7FECB3B8DEF8}"/>
              </a:ext>
            </a:extLst>
          </p:cNvPr>
          <p:cNvCxnSpPr>
            <a:cxnSpLocks/>
            <a:stCxn id="10" idx="3"/>
            <a:endCxn id="17" idx="1"/>
          </p:cNvCxnSpPr>
          <p:nvPr/>
        </p:nvCxnSpPr>
        <p:spPr>
          <a:xfrm flipV="1">
            <a:off x="9627615" y="2043654"/>
            <a:ext cx="765700" cy="8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A9826D3-CFAC-5142-A097-BC4B84828AE2}"/>
              </a:ext>
            </a:extLst>
          </p:cNvPr>
          <p:cNvCxnSpPr>
            <a:cxnSpLocks/>
            <a:stCxn id="10" idx="3"/>
            <a:endCxn id="18" idx="1"/>
          </p:cNvCxnSpPr>
          <p:nvPr/>
        </p:nvCxnSpPr>
        <p:spPr>
          <a:xfrm>
            <a:off x="9627615" y="2130849"/>
            <a:ext cx="918100" cy="65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3BF0089-6DD7-2F4A-A7BB-BAA7EDABE6C1}"/>
              </a:ext>
            </a:extLst>
          </p:cNvPr>
          <p:cNvCxnSpPr>
            <a:cxnSpLocks/>
            <a:stCxn id="10" idx="3"/>
            <a:endCxn id="74" idx="1"/>
          </p:cNvCxnSpPr>
          <p:nvPr/>
        </p:nvCxnSpPr>
        <p:spPr>
          <a:xfrm>
            <a:off x="9627615" y="2130849"/>
            <a:ext cx="1070500" cy="217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293117B-0822-BD42-9301-1FEB8469B020}"/>
              </a:ext>
            </a:extLst>
          </p:cNvPr>
          <p:cNvCxnSpPr>
            <a:cxnSpLocks/>
            <a:stCxn id="74" idx="2"/>
            <a:endCxn id="22" idx="0"/>
          </p:cNvCxnSpPr>
          <p:nvPr/>
        </p:nvCxnSpPr>
        <p:spPr>
          <a:xfrm>
            <a:off x="10946566" y="25674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55E709-9B15-0C4F-B3D7-40F02588A185}"/>
              </a:ext>
            </a:extLst>
          </p:cNvPr>
          <p:cNvCxnSpPr>
            <a:cxnSpLocks/>
            <a:stCxn id="30" idx="2"/>
            <a:endCxn id="43" idx="0"/>
          </p:cNvCxnSpPr>
          <p:nvPr/>
        </p:nvCxnSpPr>
        <p:spPr>
          <a:xfrm flipH="1">
            <a:off x="11182716" y="3837692"/>
            <a:ext cx="302" cy="35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EB18920-2724-B741-9583-B44CED024B4D}"/>
              </a:ext>
            </a:extLst>
          </p:cNvPr>
          <p:cNvSpPr txBox="1"/>
          <p:nvPr/>
        </p:nvSpPr>
        <p:spPr>
          <a:xfrm>
            <a:off x="7187614" y="1943157"/>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100" name="TextBox 99">
            <a:extLst>
              <a:ext uri="{FF2B5EF4-FFF2-40B4-BE49-F238E27FC236}">
                <a16:creationId xmlns:a16="http://schemas.microsoft.com/office/drawing/2014/main" id="{EA77300F-9F6F-8847-80C4-933A9CED604A}"/>
              </a:ext>
            </a:extLst>
          </p:cNvPr>
          <p:cNvSpPr txBox="1"/>
          <p:nvPr/>
        </p:nvSpPr>
        <p:spPr>
          <a:xfrm>
            <a:off x="7171360" y="2884802"/>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268B2A92-3D73-B54D-A5E8-74E8FFC32FFF}"/>
              </a:ext>
            </a:extLst>
          </p:cNvPr>
          <p:cNvSpPr txBox="1"/>
          <p:nvPr/>
        </p:nvSpPr>
        <p:spPr>
          <a:xfrm>
            <a:off x="7155330" y="4503327"/>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102" name="TextBox 101">
            <a:extLst>
              <a:ext uri="{FF2B5EF4-FFF2-40B4-BE49-F238E27FC236}">
                <a16:creationId xmlns:a16="http://schemas.microsoft.com/office/drawing/2014/main" id="{53DDFC61-DC5F-EC4C-BD7E-8CF2C3B1F3DE}"/>
              </a:ext>
            </a:extLst>
          </p:cNvPr>
          <p:cNvSpPr txBox="1"/>
          <p:nvPr/>
        </p:nvSpPr>
        <p:spPr>
          <a:xfrm>
            <a:off x="7141159" y="5448537"/>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35" name="TextBox 234">
            <a:extLst>
              <a:ext uri="{FF2B5EF4-FFF2-40B4-BE49-F238E27FC236}">
                <a16:creationId xmlns:a16="http://schemas.microsoft.com/office/drawing/2014/main" id="{98563B9B-A234-7A4E-9A8D-72383E914075}"/>
              </a:ext>
            </a:extLst>
          </p:cNvPr>
          <p:cNvSpPr txBox="1"/>
          <p:nvPr/>
        </p:nvSpPr>
        <p:spPr>
          <a:xfrm>
            <a:off x="7859144" y="6411870"/>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grpSp>
        <p:nvGrpSpPr>
          <p:cNvPr id="243" name="Group 242">
            <a:extLst>
              <a:ext uri="{FF2B5EF4-FFF2-40B4-BE49-F238E27FC236}">
                <a16:creationId xmlns:a16="http://schemas.microsoft.com/office/drawing/2014/main" id="{A1CEDA7A-4717-8640-A5A9-FCF61EDF18CA}"/>
              </a:ext>
            </a:extLst>
          </p:cNvPr>
          <p:cNvGrpSpPr/>
          <p:nvPr/>
        </p:nvGrpSpPr>
        <p:grpSpPr>
          <a:xfrm>
            <a:off x="310046" y="609263"/>
            <a:ext cx="5865644" cy="6105988"/>
            <a:chOff x="538399" y="539072"/>
            <a:chExt cx="5865644" cy="6105988"/>
          </a:xfrm>
        </p:grpSpPr>
        <p:sp>
          <p:nvSpPr>
            <p:cNvPr id="66" name="TextBox 65">
              <a:extLst>
                <a:ext uri="{FF2B5EF4-FFF2-40B4-BE49-F238E27FC236}">
                  <a16:creationId xmlns:a16="http://schemas.microsoft.com/office/drawing/2014/main" id="{017696B2-646B-1548-AD50-2CFCA140766F}"/>
                </a:ext>
              </a:extLst>
            </p:cNvPr>
            <p:cNvSpPr txBox="1"/>
            <p:nvPr/>
          </p:nvSpPr>
          <p:spPr>
            <a:xfrm>
              <a:off x="2207801" y="6306506"/>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48" name="TextBox 47">
              <a:extLst>
                <a:ext uri="{FF2B5EF4-FFF2-40B4-BE49-F238E27FC236}">
                  <a16:creationId xmlns:a16="http://schemas.microsoft.com/office/drawing/2014/main" id="{8206DB9A-805F-034F-98AA-4F23C51FB67A}"/>
                </a:ext>
              </a:extLst>
            </p:cNvPr>
            <p:cNvSpPr txBox="1"/>
            <p:nvPr/>
          </p:nvSpPr>
          <p:spPr>
            <a:xfrm rot="16200000">
              <a:off x="321384" y="2264149"/>
              <a:ext cx="7725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Calvert</a:t>
              </a:r>
            </a:p>
          </p:txBody>
        </p:sp>
        <p:sp>
          <p:nvSpPr>
            <p:cNvPr id="49" name="TextBox 48">
              <a:extLst>
                <a:ext uri="{FF2B5EF4-FFF2-40B4-BE49-F238E27FC236}">
                  <a16:creationId xmlns:a16="http://schemas.microsoft.com/office/drawing/2014/main" id="{FC3223F5-CACB-CF4A-AA4C-21E3A5C1CEB1}"/>
                </a:ext>
              </a:extLst>
            </p:cNvPr>
            <p:cNvSpPr txBox="1"/>
            <p:nvPr/>
          </p:nvSpPr>
          <p:spPr>
            <a:xfrm rot="16200000">
              <a:off x="262562" y="4921364"/>
              <a:ext cx="939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Nanaimo</a:t>
              </a:r>
            </a:p>
          </p:txBody>
        </p:sp>
        <p:sp>
          <p:nvSpPr>
            <p:cNvPr id="89" name="Rounded Rectangle 88">
              <a:extLst>
                <a:ext uri="{FF2B5EF4-FFF2-40B4-BE49-F238E27FC236}">
                  <a16:creationId xmlns:a16="http://schemas.microsoft.com/office/drawing/2014/main" id="{0407A1A4-B080-1648-83F8-C9221CDFE651}"/>
                </a:ext>
              </a:extLst>
            </p:cNvPr>
            <p:cNvSpPr/>
            <p:nvPr/>
          </p:nvSpPr>
          <p:spPr>
            <a:xfrm>
              <a:off x="1428395" y="1682430"/>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0" name="Rounded Rectangle 89">
              <a:extLst>
                <a:ext uri="{FF2B5EF4-FFF2-40B4-BE49-F238E27FC236}">
                  <a16:creationId xmlns:a16="http://schemas.microsoft.com/office/drawing/2014/main" id="{46FF8379-DCE1-0843-A8BD-B7025D4D63A9}"/>
                </a:ext>
              </a:extLst>
            </p:cNvPr>
            <p:cNvSpPr/>
            <p:nvPr/>
          </p:nvSpPr>
          <p:spPr>
            <a:xfrm>
              <a:off x="1428395" y="2585680"/>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1" name="Rounded Rectangle 90">
              <a:extLst>
                <a:ext uri="{FF2B5EF4-FFF2-40B4-BE49-F238E27FC236}">
                  <a16:creationId xmlns:a16="http://schemas.microsoft.com/office/drawing/2014/main" id="{F65CA39D-5714-0249-8B0E-DF86690BC728}"/>
                </a:ext>
              </a:extLst>
            </p:cNvPr>
            <p:cNvSpPr/>
            <p:nvPr/>
          </p:nvSpPr>
          <p:spPr>
            <a:xfrm>
              <a:off x="1192679" y="1366944"/>
              <a:ext cx="149892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3" name="Rounded Rectangle 92">
              <a:extLst>
                <a:ext uri="{FF2B5EF4-FFF2-40B4-BE49-F238E27FC236}">
                  <a16:creationId xmlns:a16="http://schemas.microsoft.com/office/drawing/2014/main" id="{9BC6282F-6F87-3046-9504-DF28AC728B6C}"/>
                </a:ext>
              </a:extLst>
            </p:cNvPr>
            <p:cNvSpPr/>
            <p:nvPr/>
          </p:nvSpPr>
          <p:spPr>
            <a:xfrm>
              <a:off x="3344489" y="166477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4" name="Rounded Rectangle 93">
              <a:extLst>
                <a:ext uri="{FF2B5EF4-FFF2-40B4-BE49-F238E27FC236}">
                  <a16:creationId xmlns:a16="http://schemas.microsoft.com/office/drawing/2014/main" id="{AE281F56-641E-8442-A385-7A5BC195C626}"/>
                </a:ext>
              </a:extLst>
            </p:cNvPr>
            <p:cNvSpPr/>
            <p:nvPr/>
          </p:nvSpPr>
          <p:spPr>
            <a:xfrm>
              <a:off x="3344489" y="256802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5" name="Rounded Rectangle 94">
              <a:extLst>
                <a:ext uri="{FF2B5EF4-FFF2-40B4-BE49-F238E27FC236}">
                  <a16:creationId xmlns:a16="http://schemas.microsoft.com/office/drawing/2014/main" id="{F5D930C0-F40E-0E49-8646-2D22E5223AD3}"/>
                </a:ext>
              </a:extLst>
            </p:cNvPr>
            <p:cNvSpPr/>
            <p:nvPr/>
          </p:nvSpPr>
          <p:spPr>
            <a:xfrm>
              <a:off x="3103221" y="1366944"/>
              <a:ext cx="149429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4" name="Rounded Rectangle 103">
              <a:extLst>
                <a:ext uri="{FF2B5EF4-FFF2-40B4-BE49-F238E27FC236}">
                  <a16:creationId xmlns:a16="http://schemas.microsoft.com/office/drawing/2014/main" id="{97B999DE-87B9-EC43-B0B9-4732A996B70B}"/>
                </a:ext>
              </a:extLst>
            </p:cNvPr>
            <p:cNvSpPr/>
            <p:nvPr/>
          </p:nvSpPr>
          <p:spPr>
            <a:xfrm>
              <a:off x="1470892" y="422579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5" name="Rounded Rectangle 104">
              <a:extLst>
                <a:ext uri="{FF2B5EF4-FFF2-40B4-BE49-F238E27FC236}">
                  <a16:creationId xmlns:a16="http://schemas.microsoft.com/office/drawing/2014/main" id="{9A9E7472-BBB0-2546-B3DA-4757E002F6EB}"/>
                </a:ext>
              </a:extLst>
            </p:cNvPr>
            <p:cNvSpPr/>
            <p:nvPr/>
          </p:nvSpPr>
          <p:spPr>
            <a:xfrm>
              <a:off x="1470892" y="517100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6" name="Rounded Rectangle 105">
              <a:extLst>
                <a:ext uri="{FF2B5EF4-FFF2-40B4-BE49-F238E27FC236}">
                  <a16:creationId xmlns:a16="http://schemas.microsoft.com/office/drawing/2014/main" id="{B572A0B6-2DCA-DB47-8B8D-BA6D534467C5}"/>
                </a:ext>
              </a:extLst>
            </p:cNvPr>
            <p:cNvSpPr/>
            <p:nvPr/>
          </p:nvSpPr>
          <p:spPr>
            <a:xfrm>
              <a:off x="1192679" y="3912311"/>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7" name="Rounded Rectangle 106">
              <a:extLst>
                <a:ext uri="{FF2B5EF4-FFF2-40B4-BE49-F238E27FC236}">
                  <a16:creationId xmlns:a16="http://schemas.microsoft.com/office/drawing/2014/main" id="{AD9A5AFB-018C-6846-A9D8-4856D2B657A5}"/>
                </a:ext>
              </a:extLst>
            </p:cNvPr>
            <p:cNvSpPr/>
            <p:nvPr/>
          </p:nvSpPr>
          <p:spPr>
            <a:xfrm>
              <a:off x="3356319" y="422579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8" name="Rounded Rectangle 107">
              <a:extLst>
                <a:ext uri="{FF2B5EF4-FFF2-40B4-BE49-F238E27FC236}">
                  <a16:creationId xmlns:a16="http://schemas.microsoft.com/office/drawing/2014/main" id="{726AD563-BB41-724C-A96A-C1ECDC7C33DF}"/>
                </a:ext>
              </a:extLst>
            </p:cNvPr>
            <p:cNvSpPr/>
            <p:nvPr/>
          </p:nvSpPr>
          <p:spPr>
            <a:xfrm>
              <a:off x="3356319" y="517100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22" name="Straight Arrow Connector 121">
              <a:extLst>
                <a:ext uri="{FF2B5EF4-FFF2-40B4-BE49-F238E27FC236}">
                  <a16:creationId xmlns:a16="http://schemas.microsoft.com/office/drawing/2014/main" id="{491E3A30-7833-974A-BAC8-2421E4A32414}"/>
                </a:ext>
              </a:extLst>
            </p:cNvPr>
            <p:cNvCxnSpPr>
              <a:cxnSpLocks/>
              <a:stCxn id="89" idx="3"/>
              <a:endCxn id="93" idx="1"/>
            </p:cNvCxnSpPr>
            <p:nvPr/>
          </p:nvCxnSpPr>
          <p:spPr>
            <a:xfrm flipV="1">
              <a:off x="2432005" y="2021610"/>
              <a:ext cx="912484" cy="17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689BA27-BE01-594A-ABE8-9671F9963836}"/>
                </a:ext>
              </a:extLst>
            </p:cNvPr>
            <p:cNvCxnSpPr>
              <a:cxnSpLocks/>
              <a:stCxn id="89" idx="3"/>
              <a:endCxn id="94" idx="1"/>
            </p:cNvCxnSpPr>
            <p:nvPr/>
          </p:nvCxnSpPr>
          <p:spPr>
            <a:xfrm>
              <a:off x="2432005" y="2039269"/>
              <a:ext cx="912484" cy="885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8CA914-5ADC-3344-B26E-997C89C930B3}"/>
                </a:ext>
              </a:extLst>
            </p:cNvPr>
            <p:cNvCxnSpPr>
              <a:cxnSpLocks/>
              <a:stCxn id="89" idx="3"/>
              <a:endCxn id="108" idx="1"/>
            </p:cNvCxnSpPr>
            <p:nvPr/>
          </p:nvCxnSpPr>
          <p:spPr>
            <a:xfrm>
              <a:off x="2432005" y="2039269"/>
              <a:ext cx="924314" cy="3488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17E9274-11FF-0F44-BF48-E32FC20C591C}"/>
                </a:ext>
              </a:extLst>
            </p:cNvPr>
            <p:cNvCxnSpPr>
              <a:cxnSpLocks/>
              <a:stCxn id="89" idx="3"/>
              <a:endCxn id="107" idx="1"/>
            </p:cNvCxnSpPr>
            <p:nvPr/>
          </p:nvCxnSpPr>
          <p:spPr>
            <a:xfrm>
              <a:off x="2432005" y="2039269"/>
              <a:ext cx="924314" cy="254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B681EA2-5F3B-1E48-A608-73FD7415EA27}"/>
                </a:ext>
              </a:extLst>
            </p:cNvPr>
            <p:cNvCxnSpPr>
              <a:cxnSpLocks/>
              <a:stCxn id="93" idx="3"/>
              <a:endCxn id="153" idx="1"/>
            </p:cNvCxnSpPr>
            <p:nvPr/>
          </p:nvCxnSpPr>
          <p:spPr>
            <a:xfrm flipV="1">
              <a:off x="4348099" y="1845654"/>
              <a:ext cx="744346" cy="175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0ED8107-D433-364C-AD1B-A91E289FFDEB}"/>
                </a:ext>
              </a:extLst>
            </p:cNvPr>
            <p:cNvCxnSpPr>
              <a:cxnSpLocks/>
              <a:stCxn id="93" idx="3"/>
              <a:endCxn id="154" idx="1"/>
            </p:cNvCxnSpPr>
            <p:nvPr/>
          </p:nvCxnSpPr>
          <p:spPr>
            <a:xfrm flipV="1">
              <a:off x="4348099" y="1998054"/>
              <a:ext cx="896746" cy="235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E4451D-FFAF-7C40-BEC9-507CBA402EB3}"/>
                </a:ext>
              </a:extLst>
            </p:cNvPr>
            <p:cNvCxnSpPr>
              <a:cxnSpLocks/>
              <a:stCxn id="93" idx="3"/>
              <a:endCxn id="155" idx="1"/>
            </p:cNvCxnSpPr>
            <p:nvPr/>
          </p:nvCxnSpPr>
          <p:spPr>
            <a:xfrm>
              <a:off x="4348099" y="2021610"/>
              <a:ext cx="1049146" cy="128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036B7C0-DE11-1844-BE5E-A156AFD70972}"/>
                </a:ext>
              </a:extLst>
            </p:cNvPr>
            <p:cNvCxnSpPr>
              <a:cxnSpLocks/>
              <a:stCxn id="93" idx="3"/>
              <a:endCxn id="166" idx="1"/>
            </p:cNvCxnSpPr>
            <p:nvPr/>
          </p:nvCxnSpPr>
          <p:spPr>
            <a:xfrm>
              <a:off x="4348099" y="2021610"/>
              <a:ext cx="1201546" cy="2812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152">
              <a:extLst>
                <a:ext uri="{FF2B5EF4-FFF2-40B4-BE49-F238E27FC236}">
                  <a16:creationId xmlns:a16="http://schemas.microsoft.com/office/drawing/2014/main" id="{34E1DF37-6DDE-3B4D-A3A3-8FF0D58EBAE3}"/>
                </a:ext>
              </a:extLst>
            </p:cNvPr>
            <p:cNvSpPr/>
            <p:nvPr/>
          </p:nvSpPr>
          <p:spPr>
            <a:xfrm>
              <a:off x="5092445" y="1626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4" name="Rounded Rectangle 153">
              <a:extLst>
                <a:ext uri="{FF2B5EF4-FFF2-40B4-BE49-F238E27FC236}">
                  <a16:creationId xmlns:a16="http://schemas.microsoft.com/office/drawing/2014/main" id="{DE5BE292-83A6-9744-A02B-0FCED75A6DB5}"/>
                </a:ext>
              </a:extLst>
            </p:cNvPr>
            <p:cNvSpPr/>
            <p:nvPr/>
          </p:nvSpPr>
          <p:spPr>
            <a:xfrm>
              <a:off x="5244845" y="1779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5" name="Rounded Rectangle 154">
              <a:extLst>
                <a:ext uri="{FF2B5EF4-FFF2-40B4-BE49-F238E27FC236}">
                  <a16:creationId xmlns:a16="http://schemas.microsoft.com/office/drawing/2014/main" id="{2228C229-8C2A-984F-83BF-A4EAC7087B97}"/>
                </a:ext>
              </a:extLst>
            </p:cNvPr>
            <p:cNvSpPr/>
            <p:nvPr/>
          </p:nvSpPr>
          <p:spPr>
            <a:xfrm>
              <a:off x="5397245" y="1931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6" name="Rounded Rectangle 155">
              <a:extLst>
                <a:ext uri="{FF2B5EF4-FFF2-40B4-BE49-F238E27FC236}">
                  <a16:creationId xmlns:a16="http://schemas.microsoft.com/office/drawing/2014/main" id="{654B2758-B358-A440-B217-508795D68CCD}"/>
                </a:ext>
              </a:extLst>
            </p:cNvPr>
            <p:cNvSpPr/>
            <p:nvPr/>
          </p:nvSpPr>
          <p:spPr>
            <a:xfrm>
              <a:off x="5299186" y="29747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7" name="Rounded Rectangle 156">
              <a:extLst>
                <a:ext uri="{FF2B5EF4-FFF2-40B4-BE49-F238E27FC236}">
                  <a16:creationId xmlns:a16="http://schemas.microsoft.com/office/drawing/2014/main" id="{3B88CF8E-A7E7-9747-8941-51F17ECB4F02}"/>
                </a:ext>
              </a:extLst>
            </p:cNvPr>
            <p:cNvSpPr/>
            <p:nvPr/>
          </p:nvSpPr>
          <p:spPr>
            <a:xfrm>
              <a:off x="5392673" y="30868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8" name="Rounded Rectangle 157">
              <a:extLst>
                <a:ext uri="{FF2B5EF4-FFF2-40B4-BE49-F238E27FC236}">
                  <a16:creationId xmlns:a16="http://schemas.microsoft.com/office/drawing/2014/main" id="{20C46A07-2B50-F64B-B2EF-D49D95631719}"/>
                </a:ext>
              </a:extLst>
            </p:cNvPr>
            <p:cNvSpPr/>
            <p:nvPr/>
          </p:nvSpPr>
          <p:spPr>
            <a:xfrm>
              <a:off x="5392673" y="34749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9" name="Rounded Rectangle 158">
              <a:extLst>
                <a:ext uri="{FF2B5EF4-FFF2-40B4-BE49-F238E27FC236}">
                  <a16:creationId xmlns:a16="http://schemas.microsoft.com/office/drawing/2014/main" id="{F5D20DD6-B550-9D40-A792-4D3DB75A4CC6}"/>
                </a:ext>
              </a:extLst>
            </p:cNvPr>
            <p:cNvSpPr/>
            <p:nvPr/>
          </p:nvSpPr>
          <p:spPr>
            <a:xfrm>
              <a:off x="5849809" y="34785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0" name="Rounded Rectangle 159">
              <a:extLst>
                <a:ext uri="{FF2B5EF4-FFF2-40B4-BE49-F238E27FC236}">
                  <a16:creationId xmlns:a16="http://schemas.microsoft.com/office/drawing/2014/main" id="{3B09C792-306F-5E4F-BAC5-D41B4DEA3FC7}"/>
                </a:ext>
              </a:extLst>
            </p:cNvPr>
            <p:cNvSpPr/>
            <p:nvPr/>
          </p:nvSpPr>
          <p:spPr>
            <a:xfrm>
              <a:off x="5849809" y="30875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1" name="TextBox 160">
              <a:extLst>
                <a:ext uri="{FF2B5EF4-FFF2-40B4-BE49-F238E27FC236}">
                  <a16:creationId xmlns:a16="http://schemas.microsoft.com/office/drawing/2014/main" id="{9F51BE3D-A09E-5E44-830C-D79422DFD62E}"/>
                </a:ext>
              </a:extLst>
            </p:cNvPr>
            <p:cNvSpPr txBox="1"/>
            <p:nvPr/>
          </p:nvSpPr>
          <p:spPr>
            <a:xfrm>
              <a:off x="5381262" y="3063229"/>
              <a:ext cx="3369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62" name="TextBox 161">
              <a:extLst>
                <a:ext uri="{FF2B5EF4-FFF2-40B4-BE49-F238E27FC236}">
                  <a16:creationId xmlns:a16="http://schemas.microsoft.com/office/drawing/2014/main" id="{5F4399AD-43F8-9742-9851-01960A608026}"/>
                </a:ext>
              </a:extLst>
            </p:cNvPr>
            <p:cNvSpPr txBox="1"/>
            <p:nvPr/>
          </p:nvSpPr>
          <p:spPr>
            <a:xfrm>
              <a:off x="5884205" y="3055535"/>
              <a:ext cx="300082"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63" name="TextBox 162">
              <a:extLst>
                <a:ext uri="{FF2B5EF4-FFF2-40B4-BE49-F238E27FC236}">
                  <a16:creationId xmlns:a16="http://schemas.microsoft.com/office/drawing/2014/main" id="{1DADC4F2-439A-6947-A640-F2F8478EF2B0}"/>
                </a:ext>
              </a:extLst>
            </p:cNvPr>
            <p:cNvSpPr txBox="1"/>
            <p:nvPr/>
          </p:nvSpPr>
          <p:spPr>
            <a:xfrm>
              <a:off x="5407333" y="3434275"/>
              <a:ext cx="3145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64" name="TextBox 163">
              <a:extLst>
                <a:ext uri="{FF2B5EF4-FFF2-40B4-BE49-F238E27FC236}">
                  <a16:creationId xmlns:a16="http://schemas.microsoft.com/office/drawing/2014/main" id="{052F5A71-3590-C541-BF1C-82F8C48A9545}"/>
                </a:ext>
              </a:extLst>
            </p:cNvPr>
            <p:cNvSpPr txBox="1"/>
            <p:nvPr/>
          </p:nvSpPr>
          <p:spPr>
            <a:xfrm>
              <a:off x="5864469" y="3453538"/>
              <a:ext cx="340158"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65" name="TextBox 164">
              <a:extLst>
                <a:ext uri="{FF2B5EF4-FFF2-40B4-BE49-F238E27FC236}">
                  <a16:creationId xmlns:a16="http://schemas.microsoft.com/office/drawing/2014/main" id="{406781EE-253D-364F-976A-02C2ACDC7BB4}"/>
                </a:ext>
              </a:extLst>
            </p:cNvPr>
            <p:cNvSpPr txBox="1"/>
            <p:nvPr/>
          </p:nvSpPr>
          <p:spPr>
            <a:xfrm>
              <a:off x="4788737" y="4094446"/>
              <a:ext cx="132138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Unit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observation</a:t>
              </a:r>
            </a:p>
          </p:txBody>
        </p:sp>
        <p:sp>
          <p:nvSpPr>
            <p:cNvPr id="166" name="Rounded Rectangle 165">
              <a:extLst>
                <a:ext uri="{FF2B5EF4-FFF2-40B4-BE49-F238E27FC236}">
                  <a16:creationId xmlns:a16="http://schemas.microsoft.com/office/drawing/2014/main" id="{35A4FE06-DC00-7C4C-8771-3BE6997ECD85}"/>
                </a:ext>
              </a:extLst>
            </p:cNvPr>
            <p:cNvSpPr/>
            <p:nvPr/>
          </p:nvSpPr>
          <p:spPr>
            <a:xfrm>
              <a:off x="5549645" y="20839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67" name="Straight Arrow Connector 166">
              <a:extLst>
                <a:ext uri="{FF2B5EF4-FFF2-40B4-BE49-F238E27FC236}">
                  <a16:creationId xmlns:a16="http://schemas.microsoft.com/office/drawing/2014/main" id="{293F7E40-2C72-004B-8818-B1DA1C33ED0E}"/>
                </a:ext>
              </a:extLst>
            </p:cNvPr>
            <p:cNvCxnSpPr>
              <a:cxnSpLocks/>
              <a:stCxn id="166" idx="2"/>
              <a:endCxn id="156" idx="0"/>
            </p:cNvCxnSpPr>
            <p:nvPr/>
          </p:nvCxnSpPr>
          <p:spPr>
            <a:xfrm>
              <a:off x="5798096" y="25218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ABDFBD3-8FEC-6246-A99F-1EDDCD80DF40}"/>
                </a:ext>
              </a:extLst>
            </p:cNvPr>
            <p:cNvCxnSpPr>
              <a:cxnSpLocks/>
              <a:stCxn id="164" idx="2"/>
              <a:endCxn id="228" idx="0"/>
            </p:cNvCxnSpPr>
            <p:nvPr/>
          </p:nvCxnSpPr>
          <p:spPr>
            <a:xfrm flipH="1">
              <a:off x="6034246" y="3792092"/>
              <a:ext cx="302" cy="344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4381933-143D-0840-B1CD-3DA8EF833A9F}"/>
                </a:ext>
              </a:extLst>
            </p:cNvPr>
            <p:cNvSpPr txBox="1"/>
            <p:nvPr/>
          </p:nvSpPr>
          <p:spPr>
            <a:xfrm>
              <a:off x="1603570" y="1855034"/>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3" name="TextBox 202">
              <a:extLst>
                <a:ext uri="{FF2B5EF4-FFF2-40B4-BE49-F238E27FC236}">
                  <a16:creationId xmlns:a16="http://schemas.microsoft.com/office/drawing/2014/main" id="{3972E3AE-967F-E14F-8EFF-69D0CCE22E5E}"/>
                </a:ext>
              </a:extLst>
            </p:cNvPr>
            <p:cNvSpPr txBox="1"/>
            <p:nvPr/>
          </p:nvSpPr>
          <p:spPr>
            <a:xfrm>
              <a:off x="1587316" y="2796679"/>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122A2703-429A-DE40-ABC7-4D1084531569}"/>
                </a:ext>
              </a:extLst>
            </p:cNvPr>
            <p:cNvSpPr txBox="1"/>
            <p:nvPr/>
          </p:nvSpPr>
          <p:spPr>
            <a:xfrm>
              <a:off x="1571286" y="4415204"/>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5" name="TextBox 204">
              <a:extLst>
                <a:ext uri="{FF2B5EF4-FFF2-40B4-BE49-F238E27FC236}">
                  <a16:creationId xmlns:a16="http://schemas.microsoft.com/office/drawing/2014/main" id="{BC04C879-97D3-C04E-AFA7-5C565674912D}"/>
                </a:ext>
              </a:extLst>
            </p:cNvPr>
            <p:cNvSpPr txBox="1"/>
            <p:nvPr/>
          </p:nvSpPr>
          <p:spPr>
            <a:xfrm>
              <a:off x="1557115" y="5360414"/>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06" name="TextBox 205">
              <a:extLst>
                <a:ext uri="{FF2B5EF4-FFF2-40B4-BE49-F238E27FC236}">
                  <a16:creationId xmlns:a16="http://schemas.microsoft.com/office/drawing/2014/main" id="{8D63A33B-4ACD-EF44-8C7A-AA63BBB5EE1A}"/>
                </a:ext>
              </a:extLst>
            </p:cNvPr>
            <p:cNvSpPr txBox="1"/>
            <p:nvPr/>
          </p:nvSpPr>
          <p:spPr>
            <a:xfrm>
              <a:off x="3505889" y="1870272"/>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7" name="TextBox 206">
              <a:extLst>
                <a:ext uri="{FF2B5EF4-FFF2-40B4-BE49-F238E27FC236}">
                  <a16:creationId xmlns:a16="http://schemas.microsoft.com/office/drawing/2014/main" id="{18E1D231-86AC-BC46-AECA-F7D45F8C8895}"/>
                </a:ext>
              </a:extLst>
            </p:cNvPr>
            <p:cNvSpPr txBox="1"/>
            <p:nvPr/>
          </p:nvSpPr>
          <p:spPr>
            <a:xfrm>
              <a:off x="3489635" y="2811917"/>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FBBC2634-337B-7444-9D6D-C7806381F41F}"/>
                </a:ext>
              </a:extLst>
            </p:cNvPr>
            <p:cNvSpPr txBox="1"/>
            <p:nvPr/>
          </p:nvSpPr>
          <p:spPr>
            <a:xfrm>
              <a:off x="3473605" y="4430442"/>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9" name="TextBox 208">
              <a:extLst>
                <a:ext uri="{FF2B5EF4-FFF2-40B4-BE49-F238E27FC236}">
                  <a16:creationId xmlns:a16="http://schemas.microsoft.com/office/drawing/2014/main" id="{A1322CD5-F687-B446-BD79-DB3850CFCC4E}"/>
                </a:ext>
              </a:extLst>
            </p:cNvPr>
            <p:cNvSpPr txBox="1"/>
            <p:nvPr/>
          </p:nvSpPr>
          <p:spPr>
            <a:xfrm>
              <a:off x="3459434" y="5375652"/>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28" name="TextBox 227">
              <a:extLst>
                <a:ext uri="{FF2B5EF4-FFF2-40B4-BE49-F238E27FC236}">
                  <a16:creationId xmlns:a16="http://schemas.microsoft.com/office/drawing/2014/main" id="{8D76B6CD-C9E1-F44F-855F-3C08197BD7EB}"/>
                </a:ext>
              </a:extLst>
            </p:cNvPr>
            <p:cNvSpPr txBox="1"/>
            <p:nvPr/>
          </p:nvSpPr>
          <p:spPr>
            <a:xfrm>
              <a:off x="5664448" y="4136599"/>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6</a:t>
              </a:r>
            </a:p>
          </p:txBody>
        </p:sp>
        <p:sp>
          <p:nvSpPr>
            <p:cNvPr id="236" name="TextBox 235">
              <a:extLst>
                <a:ext uri="{FF2B5EF4-FFF2-40B4-BE49-F238E27FC236}">
                  <a16:creationId xmlns:a16="http://schemas.microsoft.com/office/drawing/2014/main" id="{59647772-EA9E-2F43-9D65-D37CAACA7318}"/>
                </a:ext>
              </a:extLst>
            </p:cNvPr>
            <p:cNvSpPr txBox="1"/>
            <p:nvPr/>
          </p:nvSpPr>
          <p:spPr>
            <a:xfrm>
              <a:off x="1517857" y="539072"/>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237" name="TextBox 236">
              <a:extLst>
                <a:ext uri="{FF2B5EF4-FFF2-40B4-BE49-F238E27FC236}">
                  <a16:creationId xmlns:a16="http://schemas.microsoft.com/office/drawing/2014/main" id="{5AE2CD98-10C0-7145-97D0-BEB6B3E34160}"/>
                </a:ext>
              </a:extLst>
            </p:cNvPr>
            <p:cNvSpPr txBox="1"/>
            <p:nvPr/>
          </p:nvSpPr>
          <p:spPr>
            <a:xfrm>
              <a:off x="3158331" y="539072"/>
              <a:ext cx="106727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 &amp; OS)</a:t>
              </a:r>
            </a:p>
          </p:txBody>
        </p:sp>
        <p:sp>
          <p:nvSpPr>
            <p:cNvPr id="238" name="TextBox 237">
              <a:extLst>
                <a:ext uri="{FF2B5EF4-FFF2-40B4-BE49-F238E27FC236}">
                  <a16:creationId xmlns:a16="http://schemas.microsoft.com/office/drawing/2014/main" id="{4A2B8105-684A-2142-AD01-6F2BC5431836}"/>
                </a:ext>
              </a:extLst>
            </p:cNvPr>
            <p:cNvSpPr txBox="1"/>
            <p:nvPr/>
          </p:nvSpPr>
          <p:spPr>
            <a:xfrm>
              <a:off x="4902301" y="539072"/>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(block)</a:t>
              </a:r>
            </a:p>
          </p:txBody>
        </p:sp>
        <p:sp>
          <p:nvSpPr>
            <p:cNvPr id="240" name="Rounded Rectangle 239">
              <a:extLst>
                <a:ext uri="{FF2B5EF4-FFF2-40B4-BE49-F238E27FC236}">
                  <a16:creationId xmlns:a16="http://schemas.microsoft.com/office/drawing/2014/main" id="{B94A1340-4C93-9243-A412-674A0CC53533}"/>
                </a:ext>
              </a:extLst>
            </p:cNvPr>
            <p:cNvSpPr/>
            <p:nvPr/>
          </p:nvSpPr>
          <p:spPr>
            <a:xfrm>
              <a:off x="3107533" y="3916282"/>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grpSp>
      <p:sp>
        <p:nvSpPr>
          <p:cNvPr id="245" name="TextBox 244">
            <a:extLst>
              <a:ext uri="{FF2B5EF4-FFF2-40B4-BE49-F238E27FC236}">
                <a16:creationId xmlns:a16="http://schemas.microsoft.com/office/drawing/2014/main" id="{6B23488F-30EE-A04B-9637-F7EC8B600BB8}"/>
              </a:ext>
            </a:extLst>
          </p:cNvPr>
          <p:cNvSpPr txBox="1"/>
          <p:nvPr/>
        </p:nvSpPr>
        <p:spPr>
          <a:xfrm>
            <a:off x="1492885" y="133633"/>
            <a:ext cx="2874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Reciprocal transplant design</a:t>
            </a:r>
          </a:p>
        </p:txBody>
      </p:sp>
      <p:sp>
        <p:nvSpPr>
          <p:cNvPr id="246" name="TextBox 245">
            <a:extLst>
              <a:ext uri="{FF2B5EF4-FFF2-40B4-BE49-F238E27FC236}">
                <a16:creationId xmlns:a16="http://schemas.microsoft.com/office/drawing/2014/main" id="{4A7F169C-29D9-5645-B6CE-A053BE4D1F90}"/>
              </a:ext>
            </a:extLst>
          </p:cNvPr>
          <p:cNvSpPr txBox="1"/>
          <p:nvPr/>
        </p:nvSpPr>
        <p:spPr>
          <a:xfrm>
            <a:off x="7625725" y="139801"/>
            <a:ext cx="3037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Mesocosm experiment design</a:t>
            </a:r>
          </a:p>
        </p:txBody>
      </p:sp>
      <p:sp>
        <p:nvSpPr>
          <p:cNvPr id="118" name="Rounded Rectangle 117">
            <a:extLst>
              <a:ext uri="{FF2B5EF4-FFF2-40B4-BE49-F238E27FC236}">
                <a16:creationId xmlns:a16="http://schemas.microsoft.com/office/drawing/2014/main" id="{2E981322-67CF-AA37-84F0-DE2E98915569}"/>
              </a:ext>
            </a:extLst>
          </p:cNvPr>
          <p:cNvSpPr/>
          <p:nvPr/>
        </p:nvSpPr>
        <p:spPr>
          <a:xfrm>
            <a:off x="8624005" y="4339013"/>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411987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037936-6747-C245-870F-E784D15A6BCE}"/>
              </a:ext>
            </a:extLst>
          </p:cNvPr>
          <p:cNvSpPr txBox="1"/>
          <p:nvPr/>
        </p:nvSpPr>
        <p:spPr>
          <a:xfrm>
            <a:off x="2897837"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9" name="TextBox 8">
            <a:extLst>
              <a:ext uri="{FF2B5EF4-FFF2-40B4-BE49-F238E27FC236}">
                <a16:creationId xmlns:a16="http://schemas.microsoft.com/office/drawing/2014/main" id="{906312AC-EC9E-6040-893D-8CD009ECC627}"/>
              </a:ext>
            </a:extLst>
          </p:cNvPr>
          <p:cNvSpPr txBox="1"/>
          <p:nvPr/>
        </p:nvSpPr>
        <p:spPr>
          <a:xfrm>
            <a:off x="3611803"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grpSp>
        <p:nvGrpSpPr>
          <p:cNvPr id="59" name="Group 58">
            <a:extLst>
              <a:ext uri="{FF2B5EF4-FFF2-40B4-BE49-F238E27FC236}">
                <a16:creationId xmlns:a16="http://schemas.microsoft.com/office/drawing/2014/main" id="{71F8B6C5-11FB-7259-B170-7B821DE7F49B}"/>
              </a:ext>
            </a:extLst>
          </p:cNvPr>
          <p:cNvGrpSpPr/>
          <p:nvPr/>
        </p:nvGrpSpPr>
        <p:grpSpPr>
          <a:xfrm>
            <a:off x="2822035" y="861531"/>
            <a:ext cx="1339303" cy="1234342"/>
            <a:chOff x="2850487" y="853358"/>
            <a:chExt cx="1339303" cy="1234342"/>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902968" y="800877"/>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4C3F669F-90AC-3F4B-8972-8087B01782F4}"/>
                </a:ext>
              </a:extLst>
            </p:cNvPr>
            <p:cNvSpPr/>
            <p:nvPr/>
          </p:nvSpPr>
          <p:spPr>
            <a:xfrm>
              <a:off x="3100477" y="1101476"/>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15003" y="161208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3919281" y="179418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3096199" y="132737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3186032" y="1146659"/>
              <a:ext cx="733249" cy="6927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3190309" y="1377074"/>
              <a:ext cx="724694" cy="28471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FDC9D97E-8639-C956-DC1E-F945095B86BB}"/>
              </a:ext>
            </a:extLst>
          </p:cNvPr>
          <p:cNvSpPr txBox="1"/>
          <p:nvPr/>
        </p:nvSpPr>
        <p:spPr>
          <a:xfrm rot="16200000">
            <a:off x="47882" y="1977099"/>
            <a:ext cx="1061060"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performance</a:t>
            </a:r>
          </a:p>
        </p:txBody>
      </p:sp>
      <p:cxnSp>
        <p:nvCxnSpPr>
          <p:cNvPr id="129" name="Straight Arrow Connector 128">
            <a:extLst>
              <a:ext uri="{FF2B5EF4-FFF2-40B4-BE49-F238E27FC236}">
                <a16:creationId xmlns:a16="http://schemas.microsoft.com/office/drawing/2014/main" id="{998764C6-B7B3-D56C-B1E1-A44735463DEF}"/>
              </a:ext>
            </a:extLst>
          </p:cNvPr>
          <p:cNvCxnSpPr>
            <a:cxnSpLocks/>
          </p:cNvCxnSpPr>
          <p:nvPr/>
        </p:nvCxnSpPr>
        <p:spPr>
          <a:xfrm flipV="1">
            <a:off x="801094" y="1714184"/>
            <a:ext cx="0" cy="940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2F6E930-2FB7-D380-4DFE-75034E4AD5C2}"/>
              </a:ext>
            </a:extLst>
          </p:cNvPr>
          <p:cNvGrpSpPr/>
          <p:nvPr/>
        </p:nvGrpSpPr>
        <p:grpSpPr>
          <a:xfrm>
            <a:off x="2822665" y="2185893"/>
            <a:ext cx="1338381" cy="1234342"/>
            <a:chOff x="1040562" y="860015"/>
            <a:chExt cx="1338381" cy="1234342"/>
          </a:xfrm>
        </p:grpSpPr>
        <p:sp>
          <p:nvSpPr>
            <p:cNvPr id="123" name="Half Frame 122">
              <a:extLst>
                <a:ext uri="{FF2B5EF4-FFF2-40B4-BE49-F238E27FC236}">
                  <a16:creationId xmlns:a16="http://schemas.microsoft.com/office/drawing/2014/main" id="{7231EA97-8FB1-8323-FFA8-760F98072CC5}"/>
                </a:ext>
              </a:extLst>
            </p:cNvPr>
            <p:cNvSpPr/>
            <p:nvPr/>
          </p:nvSpPr>
          <p:spPr>
            <a:xfrm rot="16200000">
              <a:off x="1092582" y="807995"/>
              <a:ext cx="1234342" cy="1338381"/>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25" name="Rectangle 124">
              <a:extLst>
                <a:ext uri="{FF2B5EF4-FFF2-40B4-BE49-F238E27FC236}">
                  <a16:creationId xmlns:a16="http://schemas.microsoft.com/office/drawing/2014/main" id="{7F9EF448-37E1-5A0D-2429-7252E2F59993}"/>
                </a:ext>
              </a:extLst>
            </p:cNvPr>
            <p:cNvSpPr/>
            <p:nvPr/>
          </p:nvSpPr>
          <p:spPr>
            <a:xfrm>
              <a:off x="1302876" y="13273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6" name="Oval 125">
              <a:extLst>
                <a:ext uri="{FF2B5EF4-FFF2-40B4-BE49-F238E27FC236}">
                  <a16:creationId xmlns:a16="http://schemas.microsoft.com/office/drawing/2014/main" id="{803A16A2-EB01-4F7F-06AD-2B423025CA1E}"/>
                </a:ext>
              </a:extLst>
            </p:cNvPr>
            <p:cNvSpPr/>
            <p:nvPr/>
          </p:nvSpPr>
          <p:spPr>
            <a:xfrm>
              <a:off x="2113051" y="179408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7" name="Rectangle 126">
              <a:extLst>
                <a:ext uri="{FF2B5EF4-FFF2-40B4-BE49-F238E27FC236}">
                  <a16:creationId xmlns:a16="http://schemas.microsoft.com/office/drawing/2014/main" id="{C9D27DE5-3F86-0B0B-F478-363303A0525E}"/>
                </a:ext>
              </a:extLst>
            </p:cNvPr>
            <p:cNvSpPr/>
            <p:nvPr/>
          </p:nvSpPr>
          <p:spPr>
            <a:xfrm>
              <a:off x="2117329" y="163431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8" name="Oval 127">
              <a:extLst>
                <a:ext uri="{FF2B5EF4-FFF2-40B4-BE49-F238E27FC236}">
                  <a16:creationId xmlns:a16="http://schemas.microsoft.com/office/drawing/2014/main" id="{319DF428-E662-4B98-3AA2-51B80FFE0ACD}"/>
                </a:ext>
              </a:extLst>
            </p:cNvPr>
            <p:cNvSpPr/>
            <p:nvPr/>
          </p:nvSpPr>
          <p:spPr>
            <a:xfrm>
              <a:off x="1298598" y="109695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A6A16C93-8910-AAED-5C85-722B1A9294CE}"/>
                </a:ext>
              </a:extLst>
            </p:cNvPr>
            <p:cNvCxnSpPr>
              <a:cxnSpLocks/>
              <a:stCxn id="125" idx="3"/>
              <a:endCxn id="127" idx="1"/>
            </p:cNvCxnSpPr>
            <p:nvPr/>
          </p:nvCxnSpPr>
          <p:spPr>
            <a:xfrm>
              <a:off x="1388431" y="1372555"/>
              <a:ext cx="728898" cy="3069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7FC391-85A3-ED17-6DC9-E8EC8CC6BE06}"/>
                </a:ext>
              </a:extLst>
            </p:cNvPr>
            <p:cNvCxnSpPr>
              <a:cxnSpLocks/>
              <a:stCxn id="128" idx="6"/>
              <a:endCxn id="126" idx="2"/>
            </p:cNvCxnSpPr>
            <p:nvPr/>
          </p:nvCxnSpPr>
          <p:spPr>
            <a:xfrm>
              <a:off x="1392708" y="1146660"/>
              <a:ext cx="720343" cy="69713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F21E90-D4D4-C3E9-541E-2B31996263D0}"/>
              </a:ext>
            </a:extLst>
          </p:cNvPr>
          <p:cNvGrpSpPr/>
          <p:nvPr/>
        </p:nvGrpSpPr>
        <p:grpSpPr>
          <a:xfrm>
            <a:off x="4583375" y="2188055"/>
            <a:ext cx="1339303" cy="1234342"/>
            <a:chOff x="2847592" y="2185991"/>
            <a:chExt cx="1339303" cy="1234342"/>
          </a:xfrm>
        </p:grpSpPr>
        <p:sp>
          <p:nvSpPr>
            <p:cNvPr id="63" name="Half Frame 62">
              <a:extLst>
                <a:ext uri="{FF2B5EF4-FFF2-40B4-BE49-F238E27FC236}">
                  <a16:creationId xmlns:a16="http://schemas.microsoft.com/office/drawing/2014/main" id="{2A5A914F-5D63-364E-8AB6-911CA9F59D2A}"/>
                </a:ext>
              </a:extLst>
            </p:cNvPr>
            <p:cNvSpPr/>
            <p:nvPr/>
          </p:nvSpPr>
          <p:spPr>
            <a:xfrm rot="16200000">
              <a:off x="2900073" y="2133510"/>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65" name="Rectangle 64">
              <a:extLst>
                <a:ext uri="{FF2B5EF4-FFF2-40B4-BE49-F238E27FC236}">
                  <a16:creationId xmlns:a16="http://schemas.microsoft.com/office/drawing/2014/main" id="{5EAFE27D-5E79-E74B-BC87-E21C7090F615}"/>
                </a:ext>
              </a:extLst>
            </p:cNvPr>
            <p:cNvSpPr/>
            <p:nvPr/>
          </p:nvSpPr>
          <p:spPr>
            <a:xfrm>
              <a:off x="3100477" y="2492847"/>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3915003" y="3071689"/>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3919281" y="28637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3096199" y="272020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50" name="Straight Connector 49">
              <a:extLst>
                <a:ext uri="{FF2B5EF4-FFF2-40B4-BE49-F238E27FC236}">
                  <a16:creationId xmlns:a16="http://schemas.microsoft.com/office/drawing/2014/main" id="{25206F76-0164-0745-2A71-5662A7DCC290}"/>
                </a:ext>
              </a:extLst>
            </p:cNvPr>
            <p:cNvCxnSpPr>
              <a:stCxn id="65" idx="3"/>
              <a:endCxn id="67" idx="1"/>
            </p:cNvCxnSpPr>
            <p:nvPr/>
          </p:nvCxnSpPr>
          <p:spPr>
            <a:xfrm>
              <a:off x="3186032" y="2538030"/>
              <a:ext cx="733249" cy="370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C33EF3-04DB-70FF-AE24-D0E6462AC699}"/>
                </a:ext>
              </a:extLst>
            </p:cNvPr>
            <p:cNvCxnSpPr>
              <a:stCxn id="68" idx="6"/>
              <a:endCxn id="66" idx="2"/>
            </p:cNvCxnSpPr>
            <p:nvPr/>
          </p:nvCxnSpPr>
          <p:spPr>
            <a:xfrm>
              <a:off x="3190310" y="2769905"/>
              <a:ext cx="724693" cy="35148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61" name="TextBox 160">
            <a:extLst>
              <a:ext uri="{FF2B5EF4-FFF2-40B4-BE49-F238E27FC236}">
                <a16:creationId xmlns:a16="http://schemas.microsoft.com/office/drawing/2014/main" id="{863CC507-CAB3-E0C3-7F31-231CD670B1FE}"/>
              </a:ext>
            </a:extLst>
          </p:cNvPr>
          <p:cNvSpPr txBox="1"/>
          <p:nvPr/>
        </p:nvSpPr>
        <p:spPr>
          <a:xfrm>
            <a:off x="4695438"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163" name="TextBox 162">
            <a:extLst>
              <a:ext uri="{FF2B5EF4-FFF2-40B4-BE49-F238E27FC236}">
                <a16:creationId xmlns:a16="http://schemas.microsoft.com/office/drawing/2014/main" id="{5AB02384-2B72-7245-301E-6984099BFD82}"/>
              </a:ext>
            </a:extLst>
          </p:cNvPr>
          <p:cNvSpPr txBox="1"/>
          <p:nvPr/>
        </p:nvSpPr>
        <p:spPr>
          <a:xfrm>
            <a:off x="5366700"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sp>
        <p:nvSpPr>
          <p:cNvPr id="190" name="TextBox 189">
            <a:extLst>
              <a:ext uri="{FF2B5EF4-FFF2-40B4-BE49-F238E27FC236}">
                <a16:creationId xmlns:a16="http://schemas.microsoft.com/office/drawing/2014/main" id="{8EC7D440-A9FF-A821-8249-65EF2B22DB55}"/>
              </a:ext>
            </a:extLst>
          </p:cNvPr>
          <p:cNvSpPr txBox="1"/>
          <p:nvPr/>
        </p:nvSpPr>
        <p:spPr>
          <a:xfrm>
            <a:off x="2810035" y="825555"/>
            <a:ext cx="293670" cy="276999"/>
          </a:xfrm>
          <a:prstGeom prst="rect">
            <a:avLst/>
          </a:prstGeom>
          <a:noFill/>
        </p:spPr>
        <p:txBody>
          <a:bodyPr wrap="none" rtlCol="0">
            <a:spAutoFit/>
          </a:bodyPr>
          <a:lstStyle/>
          <a:p>
            <a:r>
              <a:rPr lang="en-US" sz="1200" dirty="0">
                <a:latin typeface="Avenir Book" panose="02000503020000020003" pitchFamily="2" charset="0"/>
              </a:rPr>
              <a:t>C</a:t>
            </a:r>
          </a:p>
        </p:txBody>
      </p:sp>
      <p:sp>
        <p:nvSpPr>
          <p:cNvPr id="191" name="TextBox 190">
            <a:extLst>
              <a:ext uri="{FF2B5EF4-FFF2-40B4-BE49-F238E27FC236}">
                <a16:creationId xmlns:a16="http://schemas.microsoft.com/office/drawing/2014/main" id="{D053BF16-1A04-EE96-45A9-022AD1C668A7}"/>
              </a:ext>
            </a:extLst>
          </p:cNvPr>
          <p:cNvSpPr txBox="1"/>
          <p:nvPr/>
        </p:nvSpPr>
        <p:spPr>
          <a:xfrm>
            <a:off x="2789455" y="2144312"/>
            <a:ext cx="298480" cy="276999"/>
          </a:xfrm>
          <a:prstGeom prst="rect">
            <a:avLst/>
          </a:prstGeom>
          <a:noFill/>
        </p:spPr>
        <p:txBody>
          <a:bodyPr wrap="none" rtlCol="0">
            <a:spAutoFit/>
          </a:bodyPr>
          <a:lstStyle/>
          <a:p>
            <a:r>
              <a:rPr lang="en-US" sz="1200" dirty="0">
                <a:latin typeface="Avenir Book" panose="02000503020000020003" pitchFamily="2" charset="0"/>
              </a:rPr>
              <a:t>D</a:t>
            </a:r>
          </a:p>
        </p:txBody>
      </p:sp>
      <p:sp>
        <p:nvSpPr>
          <p:cNvPr id="194" name="TextBox 193">
            <a:extLst>
              <a:ext uri="{FF2B5EF4-FFF2-40B4-BE49-F238E27FC236}">
                <a16:creationId xmlns:a16="http://schemas.microsoft.com/office/drawing/2014/main" id="{9271C30F-C653-8203-8837-5F1137583116}"/>
              </a:ext>
            </a:extLst>
          </p:cNvPr>
          <p:cNvSpPr txBox="1"/>
          <p:nvPr/>
        </p:nvSpPr>
        <p:spPr>
          <a:xfrm>
            <a:off x="4607913" y="2153429"/>
            <a:ext cx="276038" cy="276999"/>
          </a:xfrm>
          <a:prstGeom prst="rect">
            <a:avLst/>
          </a:prstGeom>
          <a:noFill/>
        </p:spPr>
        <p:txBody>
          <a:bodyPr wrap="none" rtlCol="0">
            <a:spAutoFit/>
          </a:bodyPr>
          <a:lstStyle/>
          <a:p>
            <a:r>
              <a:rPr lang="en-US" sz="1200" dirty="0">
                <a:latin typeface="Avenir Book" panose="02000503020000020003" pitchFamily="2" charset="0"/>
              </a:rPr>
              <a:t>E</a:t>
            </a:r>
          </a:p>
        </p:txBody>
      </p:sp>
      <p:grpSp>
        <p:nvGrpSpPr>
          <p:cNvPr id="198" name="Group 197">
            <a:extLst>
              <a:ext uri="{FF2B5EF4-FFF2-40B4-BE49-F238E27FC236}">
                <a16:creationId xmlns:a16="http://schemas.microsoft.com/office/drawing/2014/main" id="{42B6E140-2B65-A697-E654-C81CF83B789E}"/>
              </a:ext>
            </a:extLst>
          </p:cNvPr>
          <p:cNvGrpSpPr/>
          <p:nvPr/>
        </p:nvGrpSpPr>
        <p:grpSpPr>
          <a:xfrm>
            <a:off x="1021150" y="825555"/>
            <a:ext cx="1339303" cy="1270318"/>
            <a:chOff x="4595793" y="812259"/>
            <a:chExt cx="1339303" cy="1270318"/>
          </a:xfrm>
        </p:grpSpPr>
        <p:sp>
          <p:nvSpPr>
            <p:cNvPr id="164" name="Half Frame 163">
              <a:extLst>
                <a:ext uri="{FF2B5EF4-FFF2-40B4-BE49-F238E27FC236}">
                  <a16:creationId xmlns:a16="http://schemas.microsoft.com/office/drawing/2014/main" id="{3E6A8D2B-A76F-02E8-16EA-966033F7CE96}"/>
                </a:ext>
              </a:extLst>
            </p:cNvPr>
            <p:cNvSpPr/>
            <p:nvPr/>
          </p:nvSpPr>
          <p:spPr>
            <a:xfrm rot="16200000">
              <a:off x="4648274" y="795754"/>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66" name="Rectangle 165">
              <a:extLst>
                <a:ext uri="{FF2B5EF4-FFF2-40B4-BE49-F238E27FC236}">
                  <a16:creationId xmlns:a16="http://schemas.microsoft.com/office/drawing/2014/main" id="{F2FB27CC-B65A-D80A-3DE1-DCB26CFD55BD}"/>
                </a:ext>
              </a:extLst>
            </p:cNvPr>
            <p:cNvSpPr/>
            <p:nvPr/>
          </p:nvSpPr>
          <p:spPr>
            <a:xfrm>
              <a:off x="4813947" y="112205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67" name="Oval 166">
              <a:extLst>
                <a:ext uri="{FF2B5EF4-FFF2-40B4-BE49-F238E27FC236}">
                  <a16:creationId xmlns:a16="http://schemas.microsoft.com/office/drawing/2014/main" id="{483E03B5-F355-D7FF-D11A-F845D1E66D75}"/>
                </a:ext>
              </a:extLst>
            </p:cNvPr>
            <p:cNvSpPr/>
            <p:nvPr/>
          </p:nvSpPr>
          <p:spPr>
            <a:xfrm>
              <a:off x="5648620" y="1425666"/>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69" name="Rectangle 168">
              <a:extLst>
                <a:ext uri="{FF2B5EF4-FFF2-40B4-BE49-F238E27FC236}">
                  <a16:creationId xmlns:a16="http://schemas.microsoft.com/office/drawing/2014/main" id="{62B099FB-9E24-2879-5BCD-D01B5A280F9E}"/>
                </a:ext>
              </a:extLst>
            </p:cNvPr>
            <p:cNvSpPr/>
            <p:nvPr/>
          </p:nvSpPr>
          <p:spPr>
            <a:xfrm>
              <a:off x="5652898" y="1789065"/>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0" name="Oval 169">
              <a:extLst>
                <a:ext uri="{FF2B5EF4-FFF2-40B4-BE49-F238E27FC236}">
                  <a16:creationId xmlns:a16="http://schemas.microsoft.com/office/drawing/2014/main" id="{A83FF2A3-C8C8-CC7C-11BA-BFCCA833DA7C}"/>
                </a:ext>
              </a:extLst>
            </p:cNvPr>
            <p:cNvSpPr/>
            <p:nvPr/>
          </p:nvSpPr>
          <p:spPr>
            <a:xfrm>
              <a:off x="4969793" y="1117540"/>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78" name="Straight Connector 177">
              <a:extLst>
                <a:ext uri="{FF2B5EF4-FFF2-40B4-BE49-F238E27FC236}">
                  <a16:creationId xmlns:a16="http://schemas.microsoft.com/office/drawing/2014/main" id="{8DB5A63D-2B55-C81A-B22B-6133401B3241}"/>
                </a:ext>
              </a:extLst>
            </p:cNvPr>
            <p:cNvCxnSpPr>
              <a:cxnSpLocks/>
              <a:stCxn id="166" idx="3"/>
              <a:endCxn id="169" idx="1"/>
            </p:cNvCxnSpPr>
            <p:nvPr/>
          </p:nvCxnSpPr>
          <p:spPr>
            <a:xfrm>
              <a:off x="4899502" y="1167241"/>
              <a:ext cx="753396" cy="6670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DC138E9-2016-D141-23AD-8A210A8F3AD2}"/>
                </a:ext>
              </a:extLst>
            </p:cNvPr>
            <p:cNvCxnSpPr>
              <a:cxnSpLocks/>
              <a:stCxn id="170" idx="6"/>
              <a:endCxn id="167" idx="2"/>
            </p:cNvCxnSpPr>
            <p:nvPr/>
          </p:nvCxnSpPr>
          <p:spPr>
            <a:xfrm>
              <a:off x="5063903" y="1167242"/>
              <a:ext cx="584717" cy="30812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DEDDD5C5-5B46-3FCF-9979-9033F24C9549}"/>
                </a:ext>
              </a:extLst>
            </p:cNvPr>
            <p:cNvSpPr txBox="1"/>
            <p:nvPr/>
          </p:nvSpPr>
          <p:spPr>
            <a:xfrm>
              <a:off x="4605340" y="812259"/>
              <a:ext cx="290464" cy="276999"/>
            </a:xfrm>
            <a:prstGeom prst="rect">
              <a:avLst/>
            </a:prstGeom>
            <a:noFill/>
          </p:spPr>
          <p:txBody>
            <a:bodyPr wrap="none" rtlCol="0">
              <a:spAutoFit/>
            </a:bodyPr>
            <a:lstStyle/>
            <a:p>
              <a:r>
                <a:rPr lang="en-US" sz="1200" dirty="0">
                  <a:latin typeface="Avenir Book" panose="02000503020000020003" pitchFamily="2" charset="0"/>
                </a:rPr>
                <a:t>A</a:t>
              </a:r>
            </a:p>
          </p:txBody>
        </p:sp>
      </p:grpSp>
      <p:sp>
        <p:nvSpPr>
          <p:cNvPr id="71" name="TextBox 70">
            <a:extLst>
              <a:ext uri="{FF2B5EF4-FFF2-40B4-BE49-F238E27FC236}">
                <a16:creationId xmlns:a16="http://schemas.microsoft.com/office/drawing/2014/main" id="{509F67DD-4ABF-5B1F-C7E6-B90D9DBF81BD}"/>
              </a:ext>
            </a:extLst>
          </p:cNvPr>
          <p:cNvSpPr txBox="1"/>
          <p:nvPr/>
        </p:nvSpPr>
        <p:spPr>
          <a:xfrm>
            <a:off x="1066082" y="3423676"/>
            <a:ext cx="664413" cy="276999"/>
          </a:xfrm>
          <a:prstGeom prst="rect">
            <a:avLst/>
          </a:prstGeom>
          <a:noFill/>
        </p:spPr>
        <p:txBody>
          <a:bodyPr wrap="none" rtlCol="0">
            <a:spAutoFit/>
          </a:bodyPr>
          <a:lstStyle/>
          <a:p>
            <a:r>
              <a:rPr lang="en-US" sz="1200" dirty="0">
                <a:latin typeface="Avenir Book" panose="02000503020000020003" pitchFamily="2" charset="0"/>
              </a:rPr>
              <a:t>current</a:t>
            </a:r>
          </a:p>
        </p:txBody>
      </p:sp>
      <p:sp>
        <p:nvSpPr>
          <p:cNvPr id="86" name="TextBox 85">
            <a:extLst>
              <a:ext uri="{FF2B5EF4-FFF2-40B4-BE49-F238E27FC236}">
                <a16:creationId xmlns:a16="http://schemas.microsoft.com/office/drawing/2014/main" id="{245F0E25-4967-EBC5-1D6D-9AC198BB9AA8}"/>
              </a:ext>
            </a:extLst>
          </p:cNvPr>
          <p:cNvSpPr txBox="1"/>
          <p:nvPr/>
        </p:nvSpPr>
        <p:spPr>
          <a:xfrm>
            <a:off x="1852669" y="3423676"/>
            <a:ext cx="584263" cy="276999"/>
          </a:xfrm>
          <a:prstGeom prst="rect">
            <a:avLst/>
          </a:prstGeom>
          <a:noFill/>
        </p:spPr>
        <p:txBody>
          <a:bodyPr wrap="none" rtlCol="0">
            <a:spAutoFit/>
          </a:bodyPr>
          <a:lstStyle/>
          <a:p>
            <a:r>
              <a:rPr lang="en-US" sz="1200" dirty="0">
                <a:latin typeface="Avenir Book" panose="02000503020000020003" pitchFamily="2" charset="0"/>
              </a:rPr>
              <a:t>future</a:t>
            </a:r>
          </a:p>
        </p:txBody>
      </p:sp>
      <p:grpSp>
        <p:nvGrpSpPr>
          <p:cNvPr id="214" name="Group 213">
            <a:extLst>
              <a:ext uri="{FF2B5EF4-FFF2-40B4-BE49-F238E27FC236}">
                <a16:creationId xmlns:a16="http://schemas.microsoft.com/office/drawing/2014/main" id="{EEBC9DE8-1741-A320-F7F0-FC9A6550E5B1}"/>
              </a:ext>
            </a:extLst>
          </p:cNvPr>
          <p:cNvGrpSpPr/>
          <p:nvPr/>
        </p:nvGrpSpPr>
        <p:grpSpPr>
          <a:xfrm>
            <a:off x="1021150" y="2160546"/>
            <a:ext cx="1339303" cy="1261851"/>
            <a:chOff x="4595793" y="2160546"/>
            <a:chExt cx="1339303" cy="1261851"/>
          </a:xfrm>
        </p:grpSpPr>
        <p:sp>
          <p:nvSpPr>
            <p:cNvPr id="171" name="Half Frame 170">
              <a:extLst>
                <a:ext uri="{FF2B5EF4-FFF2-40B4-BE49-F238E27FC236}">
                  <a16:creationId xmlns:a16="http://schemas.microsoft.com/office/drawing/2014/main" id="{38208444-E5FA-455B-6CF5-3127A1549A76}"/>
                </a:ext>
              </a:extLst>
            </p:cNvPr>
            <p:cNvSpPr/>
            <p:nvPr/>
          </p:nvSpPr>
          <p:spPr>
            <a:xfrm rot="16200000">
              <a:off x="4648274" y="2135574"/>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73" name="Rectangle 172">
              <a:extLst>
                <a:ext uri="{FF2B5EF4-FFF2-40B4-BE49-F238E27FC236}">
                  <a16:creationId xmlns:a16="http://schemas.microsoft.com/office/drawing/2014/main" id="{264B86B6-DE74-31EF-B947-3155131DFB4F}"/>
                </a:ext>
              </a:extLst>
            </p:cNvPr>
            <p:cNvSpPr/>
            <p:nvPr/>
          </p:nvSpPr>
          <p:spPr>
            <a:xfrm>
              <a:off x="5037513" y="2499100"/>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4" name="Oval 173">
              <a:extLst>
                <a:ext uri="{FF2B5EF4-FFF2-40B4-BE49-F238E27FC236}">
                  <a16:creationId xmlns:a16="http://schemas.microsoft.com/office/drawing/2014/main" id="{31E3E47C-F3DE-C56F-11F3-34A63B883743}"/>
                </a:ext>
              </a:extLst>
            </p:cNvPr>
            <p:cNvSpPr/>
            <p:nvPr/>
          </p:nvSpPr>
          <p:spPr>
            <a:xfrm>
              <a:off x="5648518" y="307375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6" name="Rectangle 175">
              <a:extLst>
                <a:ext uri="{FF2B5EF4-FFF2-40B4-BE49-F238E27FC236}">
                  <a16:creationId xmlns:a16="http://schemas.microsoft.com/office/drawing/2014/main" id="{B71FC731-4AEC-8EAB-43D9-F7E7742EEFE6}"/>
                </a:ext>
              </a:extLst>
            </p:cNvPr>
            <p:cNvSpPr/>
            <p:nvPr/>
          </p:nvSpPr>
          <p:spPr>
            <a:xfrm>
              <a:off x="5652796" y="2756264"/>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7" name="Oval 176">
              <a:extLst>
                <a:ext uri="{FF2B5EF4-FFF2-40B4-BE49-F238E27FC236}">
                  <a16:creationId xmlns:a16="http://schemas.microsoft.com/office/drawing/2014/main" id="{851CFE94-501C-B0C0-D519-3C7A0562507F}"/>
                </a:ext>
              </a:extLst>
            </p:cNvPr>
            <p:cNvSpPr/>
            <p:nvPr/>
          </p:nvSpPr>
          <p:spPr>
            <a:xfrm>
              <a:off x="4864778" y="2488328"/>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81" name="Straight Connector 180">
              <a:extLst>
                <a:ext uri="{FF2B5EF4-FFF2-40B4-BE49-F238E27FC236}">
                  <a16:creationId xmlns:a16="http://schemas.microsoft.com/office/drawing/2014/main" id="{4C101AB5-E400-8EBA-7C31-62CBBF84A0C7}"/>
                </a:ext>
              </a:extLst>
            </p:cNvPr>
            <p:cNvCxnSpPr>
              <a:stCxn id="173" idx="3"/>
              <a:endCxn id="176" idx="1"/>
            </p:cNvCxnSpPr>
            <p:nvPr/>
          </p:nvCxnSpPr>
          <p:spPr>
            <a:xfrm>
              <a:off x="5123068" y="2544283"/>
              <a:ext cx="529728" cy="2571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D848F7E-2BD8-EBA2-2D7D-8710FFAC8192}"/>
                </a:ext>
              </a:extLst>
            </p:cNvPr>
            <p:cNvCxnSpPr>
              <a:cxnSpLocks/>
              <a:stCxn id="177" idx="5"/>
              <a:endCxn id="174" idx="2"/>
            </p:cNvCxnSpPr>
            <p:nvPr/>
          </p:nvCxnSpPr>
          <p:spPr>
            <a:xfrm>
              <a:off x="4945107" y="2573174"/>
              <a:ext cx="703411" cy="55028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559FEF5-665A-F26F-E0A4-B8863880DE45}"/>
                </a:ext>
              </a:extLst>
            </p:cNvPr>
            <p:cNvSpPr txBox="1"/>
            <p:nvPr/>
          </p:nvSpPr>
          <p:spPr>
            <a:xfrm>
              <a:off x="4639371" y="2160546"/>
              <a:ext cx="280846" cy="276999"/>
            </a:xfrm>
            <a:prstGeom prst="rect">
              <a:avLst/>
            </a:prstGeom>
            <a:noFill/>
          </p:spPr>
          <p:txBody>
            <a:bodyPr wrap="none" rtlCol="0">
              <a:spAutoFit/>
            </a:bodyPr>
            <a:lstStyle/>
            <a:p>
              <a:r>
                <a:rPr lang="en-US" sz="1200" dirty="0">
                  <a:latin typeface="Avenir Book" panose="02000503020000020003" pitchFamily="2" charset="0"/>
                </a:rPr>
                <a:t>B</a:t>
              </a:r>
            </a:p>
          </p:txBody>
        </p:sp>
      </p:grpSp>
      <p:sp>
        <p:nvSpPr>
          <p:cNvPr id="69" name="Oval 68">
            <a:extLst>
              <a:ext uri="{FF2B5EF4-FFF2-40B4-BE49-F238E27FC236}">
                <a16:creationId xmlns:a16="http://schemas.microsoft.com/office/drawing/2014/main" id="{53553D8A-AB6F-990D-20BA-DE95CA2D27B8}"/>
              </a:ext>
            </a:extLst>
          </p:cNvPr>
          <p:cNvSpPr/>
          <p:nvPr/>
        </p:nvSpPr>
        <p:spPr>
          <a:xfrm>
            <a:off x="4512674" y="1389020"/>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0" name="Rectangle 69">
            <a:extLst>
              <a:ext uri="{FF2B5EF4-FFF2-40B4-BE49-F238E27FC236}">
                <a16:creationId xmlns:a16="http://schemas.microsoft.com/office/drawing/2014/main" id="{D65BBA38-2ECA-9E74-3744-46412817E548}"/>
              </a:ext>
            </a:extLst>
          </p:cNvPr>
          <p:cNvSpPr/>
          <p:nvPr/>
        </p:nvSpPr>
        <p:spPr>
          <a:xfrm>
            <a:off x="4527609" y="1207865"/>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2" name="TextBox 71">
            <a:extLst>
              <a:ext uri="{FF2B5EF4-FFF2-40B4-BE49-F238E27FC236}">
                <a16:creationId xmlns:a16="http://schemas.microsoft.com/office/drawing/2014/main" id="{CC4F981D-B2DC-8CAC-EA29-6A042004A0E0}"/>
              </a:ext>
            </a:extLst>
          </p:cNvPr>
          <p:cNvSpPr txBox="1"/>
          <p:nvPr/>
        </p:nvSpPr>
        <p:spPr>
          <a:xfrm>
            <a:off x="4645395" y="1318353"/>
            <a:ext cx="1252266"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Strait of Georgia </a:t>
            </a:r>
          </a:p>
        </p:txBody>
      </p:sp>
      <p:sp>
        <p:nvSpPr>
          <p:cNvPr id="73" name="TextBox 72">
            <a:extLst>
              <a:ext uri="{FF2B5EF4-FFF2-40B4-BE49-F238E27FC236}">
                <a16:creationId xmlns:a16="http://schemas.microsoft.com/office/drawing/2014/main" id="{3965C596-AFB4-EB2E-13DC-EBF542710D7B}"/>
              </a:ext>
            </a:extLst>
          </p:cNvPr>
          <p:cNvSpPr txBox="1"/>
          <p:nvPr/>
        </p:nvSpPr>
        <p:spPr>
          <a:xfrm>
            <a:off x="4645395" y="1115237"/>
            <a:ext cx="1007007"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Central Coast</a:t>
            </a:r>
          </a:p>
        </p:txBody>
      </p:sp>
      <p:sp>
        <p:nvSpPr>
          <p:cNvPr id="74" name="TextBox 73">
            <a:extLst>
              <a:ext uri="{FF2B5EF4-FFF2-40B4-BE49-F238E27FC236}">
                <a16:creationId xmlns:a16="http://schemas.microsoft.com/office/drawing/2014/main" id="{0DB24F8E-03EE-DF84-0ACD-72F087468F05}"/>
              </a:ext>
            </a:extLst>
          </p:cNvPr>
          <p:cNvSpPr txBox="1"/>
          <p:nvPr/>
        </p:nvSpPr>
        <p:spPr>
          <a:xfrm>
            <a:off x="4411879" y="863318"/>
            <a:ext cx="1298753" cy="307777"/>
          </a:xfrm>
          <a:prstGeom prst="rect">
            <a:avLst/>
          </a:prstGeom>
          <a:noFill/>
        </p:spPr>
        <p:txBody>
          <a:bodyPr wrap="none" rtlCol="0">
            <a:spAutoFit/>
          </a:bodyPr>
          <a:lstStyle/>
          <a:p>
            <a:r>
              <a:rPr lang="en-US" sz="1400" dirty="0">
                <a:latin typeface="Avenir Book" panose="02000503020000020003" pitchFamily="2" charset="0"/>
                <a:cs typeface="Arial" panose="020B0604020202020204" pitchFamily="34" charset="0"/>
              </a:rPr>
              <a:t>Source region</a:t>
            </a:r>
          </a:p>
        </p:txBody>
      </p:sp>
      <p:sp>
        <p:nvSpPr>
          <p:cNvPr id="2" name="TextBox 1">
            <a:extLst>
              <a:ext uri="{FF2B5EF4-FFF2-40B4-BE49-F238E27FC236}">
                <a16:creationId xmlns:a16="http://schemas.microsoft.com/office/drawing/2014/main" id="{9151A75E-3D20-59C4-A91A-BB3F0A5F4254}"/>
              </a:ext>
            </a:extLst>
          </p:cNvPr>
          <p:cNvSpPr txBox="1"/>
          <p:nvPr/>
        </p:nvSpPr>
        <p:spPr>
          <a:xfrm>
            <a:off x="1253931" y="428714"/>
            <a:ext cx="936475" cy="307777"/>
          </a:xfrm>
          <a:prstGeom prst="rect">
            <a:avLst/>
          </a:prstGeom>
          <a:noFill/>
        </p:spPr>
        <p:txBody>
          <a:bodyPr wrap="none" rtlCol="0">
            <a:spAutoFit/>
          </a:bodyPr>
          <a:lstStyle/>
          <a:p>
            <a:r>
              <a:rPr lang="en-US" sz="1400" dirty="0">
                <a:latin typeface="Garamond" panose="02020404030301010803" pitchFamily="18" charset="0"/>
              </a:rPr>
              <a:t>Mesocosm</a:t>
            </a:r>
          </a:p>
        </p:txBody>
      </p:sp>
      <p:sp>
        <p:nvSpPr>
          <p:cNvPr id="3" name="TextBox 2">
            <a:extLst>
              <a:ext uri="{FF2B5EF4-FFF2-40B4-BE49-F238E27FC236}">
                <a16:creationId xmlns:a16="http://schemas.microsoft.com/office/drawing/2014/main" id="{03A0BAC6-0AAE-0D60-6897-E429F351CB0E}"/>
              </a:ext>
            </a:extLst>
          </p:cNvPr>
          <p:cNvSpPr txBox="1"/>
          <p:nvPr/>
        </p:nvSpPr>
        <p:spPr>
          <a:xfrm>
            <a:off x="3491687" y="426403"/>
            <a:ext cx="1656544" cy="307777"/>
          </a:xfrm>
          <a:prstGeom prst="rect">
            <a:avLst/>
          </a:prstGeom>
          <a:noFill/>
        </p:spPr>
        <p:txBody>
          <a:bodyPr wrap="none" rtlCol="0">
            <a:spAutoFit/>
          </a:bodyPr>
          <a:lstStyle/>
          <a:p>
            <a:r>
              <a:rPr lang="en-US" sz="1400" dirty="0">
                <a:latin typeface="Garamond" panose="02020404030301010803" pitchFamily="18" charset="0"/>
              </a:rPr>
              <a:t>Reciprocal transplant</a:t>
            </a:r>
          </a:p>
        </p:txBody>
      </p:sp>
      <p:cxnSp>
        <p:nvCxnSpPr>
          <p:cNvPr id="6" name="Straight Connector 5">
            <a:extLst>
              <a:ext uri="{FF2B5EF4-FFF2-40B4-BE49-F238E27FC236}">
                <a16:creationId xmlns:a16="http://schemas.microsoft.com/office/drawing/2014/main" id="{4F9438C5-5D59-356D-A4B6-D19675741D0F}"/>
              </a:ext>
            </a:extLst>
          </p:cNvPr>
          <p:cNvCxnSpPr>
            <a:cxnSpLocks/>
          </p:cNvCxnSpPr>
          <p:nvPr/>
        </p:nvCxnSpPr>
        <p:spPr>
          <a:xfrm>
            <a:off x="2573867" y="1109649"/>
            <a:ext cx="0" cy="21168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D79D6-8553-F64D-ABA5-6258D05C7209}"/>
              </a:ext>
            </a:extLst>
          </p:cNvPr>
          <p:cNvSpPr txBox="1"/>
          <p:nvPr/>
        </p:nvSpPr>
        <p:spPr>
          <a:xfrm>
            <a:off x="1272083" y="3639136"/>
            <a:ext cx="1026243" cy="307777"/>
          </a:xfrm>
          <a:prstGeom prst="rect">
            <a:avLst/>
          </a:prstGeom>
          <a:noFill/>
        </p:spPr>
        <p:txBody>
          <a:bodyPr wrap="none" rtlCol="0">
            <a:spAutoFit/>
          </a:bodyPr>
          <a:lstStyle/>
          <a:p>
            <a:r>
              <a:rPr lang="en-US" sz="1400" dirty="0">
                <a:latin typeface="Garamond" panose="02020404030301010803" pitchFamily="18" charset="0"/>
              </a:rPr>
              <a:t>temperature</a:t>
            </a:r>
          </a:p>
        </p:txBody>
      </p:sp>
      <p:sp>
        <p:nvSpPr>
          <p:cNvPr id="14" name="TextBox 13">
            <a:extLst>
              <a:ext uri="{FF2B5EF4-FFF2-40B4-BE49-F238E27FC236}">
                <a16:creationId xmlns:a16="http://schemas.microsoft.com/office/drawing/2014/main" id="{6A005A8E-73E7-7D66-8D72-BF36AA1AF23B}"/>
              </a:ext>
            </a:extLst>
          </p:cNvPr>
          <p:cNvSpPr txBox="1"/>
          <p:nvPr/>
        </p:nvSpPr>
        <p:spPr>
          <a:xfrm>
            <a:off x="3668980" y="3639136"/>
            <a:ext cx="1252266" cy="307777"/>
          </a:xfrm>
          <a:prstGeom prst="rect">
            <a:avLst/>
          </a:prstGeom>
          <a:noFill/>
        </p:spPr>
        <p:txBody>
          <a:bodyPr wrap="none" rtlCol="0">
            <a:spAutoFit/>
          </a:bodyPr>
          <a:lstStyle/>
          <a:p>
            <a:r>
              <a:rPr lang="en-US" sz="1400" dirty="0">
                <a:latin typeface="Garamond" panose="02020404030301010803" pitchFamily="18" charset="0"/>
              </a:rPr>
              <a:t>outplant region</a:t>
            </a:r>
          </a:p>
        </p:txBody>
      </p:sp>
    </p:spTree>
    <p:extLst>
      <p:ext uri="{BB962C8B-B14F-4D97-AF65-F5344CB8AC3E}">
        <p14:creationId xmlns:p14="http://schemas.microsoft.com/office/powerpoint/2010/main" val="381973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500433" y="5577384"/>
            <a:ext cx="210987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Reciprocal transplant</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331610" y="1859461"/>
            <a:ext cx="13372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performance</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429393" y="4081790"/>
            <a:ext cx="114165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451651"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8A3BBB4-EC46-D545-A9D0-77C6638B2008}"/>
              </a:ext>
            </a:extLst>
          </p:cNvPr>
          <p:cNvCxnSpPr/>
          <p:nvPr/>
        </p:nvCxnSpPr>
        <p:spPr>
          <a:xfrm>
            <a:off x="5181600" y="5279571"/>
            <a:ext cx="1999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3DF7D9-89F0-054B-9113-74DA84B7628E}"/>
              </a:ext>
            </a:extLst>
          </p:cNvPr>
          <p:cNvSpPr txBox="1"/>
          <p:nvPr/>
        </p:nvSpPr>
        <p:spPr>
          <a:xfrm>
            <a:off x="8113799" y="5174363"/>
            <a:ext cx="441146" cy="369332"/>
          </a:xfrm>
          <a:prstGeom prst="rect">
            <a:avLst/>
          </a:prstGeom>
          <a:noFill/>
        </p:spPr>
        <p:txBody>
          <a:bodyPr wrap="none" rtlCol="0">
            <a:spAutoFit/>
          </a:bodyPr>
          <a:lstStyle/>
          <a:p>
            <a:r>
              <a:rPr lang="en-US" dirty="0"/>
              <a:t>CA</a:t>
            </a:r>
          </a:p>
        </p:txBody>
      </p:sp>
      <p:sp>
        <p:nvSpPr>
          <p:cNvPr id="98" name="TextBox 97">
            <a:extLst>
              <a:ext uri="{FF2B5EF4-FFF2-40B4-BE49-F238E27FC236}">
                <a16:creationId xmlns:a16="http://schemas.microsoft.com/office/drawing/2014/main" id="{7DA45236-37BD-CC46-A137-19537A3674B9}"/>
              </a:ext>
            </a:extLst>
          </p:cNvPr>
          <p:cNvSpPr txBox="1"/>
          <p:nvPr/>
        </p:nvSpPr>
        <p:spPr>
          <a:xfrm>
            <a:off x="8684643" y="5174363"/>
            <a:ext cx="405880" cy="369332"/>
          </a:xfrm>
          <a:prstGeom prst="rect">
            <a:avLst/>
          </a:prstGeom>
          <a:noFill/>
        </p:spPr>
        <p:txBody>
          <a:bodyPr wrap="none" rtlCol="0">
            <a:spAutoFit/>
          </a:bodyPr>
          <a:lstStyle/>
          <a:p>
            <a:r>
              <a:rPr lang="en-US" dirty="0"/>
              <a:t>CL</a:t>
            </a:r>
          </a:p>
        </p:txBody>
      </p:sp>
      <p:sp>
        <p:nvSpPr>
          <p:cNvPr id="100" name="TextBox 99">
            <a:extLst>
              <a:ext uri="{FF2B5EF4-FFF2-40B4-BE49-F238E27FC236}">
                <a16:creationId xmlns:a16="http://schemas.microsoft.com/office/drawing/2014/main" id="{F00F3377-EA9C-CC46-B8DA-2259E227DE7B}"/>
              </a:ext>
            </a:extLst>
          </p:cNvPr>
          <p:cNvSpPr txBox="1"/>
          <p:nvPr/>
        </p:nvSpPr>
        <p:spPr>
          <a:xfrm>
            <a:off x="9220221" y="5174363"/>
            <a:ext cx="512448" cy="369332"/>
          </a:xfrm>
          <a:prstGeom prst="rect">
            <a:avLst/>
          </a:prstGeom>
          <a:noFill/>
        </p:spPr>
        <p:txBody>
          <a:bodyPr wrap="none" rtlCol="0">
            <a:spAutoFit/>
          </a:bodyPr>
          <a:lstStyle/>
          <a:p>
            <a:r>
              <a:rPr lang="en-US" dirty="0"/>
              <a:t>WA</a:t>
            </a:r>
          </a:p>
        </p:txBody>
      </p:sp>
      <p:sp>
        <p:nvSpPr>
          <p:cNvPr id="101" name="TextBox 100">
            <a:extLst>
              <a:ext uri="{FF2B5EF4-FFF2-40B4-BE49-F238E27FC236}">
                <a16:creationId xmlns:a16="http://schemas.microsoft.com/office/drawing/2014/main" id="{EB9B355C-0B16-2F4E-9533-80D77C6236A6}"/>
              </a:ext>
            </a:extLst>
          </p:cNvPr>
          <p:cNvSpPr txBox="1"/>
          <p:nvPr/>
        </p:nvSpPr>
        <p:spPr>
          <a:xfrm>
            <a:off x="9862368" y="5174363"/>
            <a:ext cx="487634" cy="369332"/>
          </a:xfrm>
          <a:prstGeom prst="rect">
            <a:avLst/>
          </a:prstGeom>
          <a:noFill/>
        </p:spPr>
        <p:txBody>
          <a:bodyPr wrap="none" rtlCol="0">
            <a:spAutoFit/>
          </a:bodyPr>
          <a:lstStyle/>
          <a:p>
            <a:r>
              <a:rPr lang="en-US" dirty="0"/>
              <a:t>WL</a:t>
            </a:r>
          </a:p>
        </p:txBody>
      </p:sp>
      <p:sp>
        <p:nvSpPr>
          <p:cNvPr id="102" name="TextBox 101">
            <a:extLst>
              <a:ext uri="{FF2B5EF4-FFF2-40B4-BE49-F238E27FC236}">
                <a16:creationId xmlns:a16="http://schemas.microsoft.com/office/drawing/2014/main" id="{43AD55A4-FEDA-E446-AD40-721599AE0318}"/>
              </a:ext>
            </a:extLst>
          </p:cNvPr>
          <p:cNvSpPr txBox="1"/>
          <p:nvPr/>
        </p:nvSpPr>
        <p:spPr>
          <a:xfrm>
            <a:off x="8735152" y="5577384"/>
            <a:ext cx="9701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Factorial</a:t>
            </a:r>
          </a:p>
        </p:txBody>
      </p:sp>
      <p:sp>
        <p:nvSpPr>
          <p:cNvPr id="103" name="Oval 102">
            <a:extLst>
              <a:ext uri="{FF2B5EF4-FFF2-40B4-BE49-F238E27FC236}">
                <a16:creationId xmlns:a16="http://schemas.microsoft.com/office/drawing/2014/main" id="{3518B2ED-B631-484E-AB29-D96578E188D6}"/>
              </a:ext>
            </a:extLst>
          </p:cNvPr>
          <p:cNvSpPr/>
          <p:nvPr/>
        </p:nvSpPr>
        <p:spPr>
          <a:xfrm>
            <a:off x="9477992" y="1523484"/>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5B0AB07A-143B-A745-A485-76E39BDDC2E9}"/>
              </a:ext>
            </a:extLst>
          </p:cNvPr>
          <p:cNvSpPr/>
          <p:nvPr/>
        </p:nvSpPr>
        <p:spPr>
          <a:xfrm>
            <a:off x="9492927" y="1342329"/>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D865D80-34FE-614F-907E-02B405ADC225}"/>
              </a:ext>
            </a:extLst>
          </p:cNvPr>
          <p:cNvSpPr txBox="1"/>
          <p:nvPr/>
        </p:nvSpPr>
        <p:spPr>
          <a:xfrm>
            <a:off x="9615541" y="1445122"/>
            <a:ext cx="797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Nanaimo</a:t>
            </a:r>
          </a:p>
        </p:txBody>
      </p:sp>
      <p:sp>
        <p:nvSpPr>
          <p:cNvPr id="7" name="TextBox 6">
            <a:extLst>
              <a:ext uri="{FF2B5EF4-FFF2-40B4-BE49-F238E27FC236}">
                <a16:creationId xmlns:a16="http://schemas.microsoft.com/office/drawing/2014/main" id="{0A636858-97B1-3445-A6E8-72FAE786F2C2}"/>
              </a:ext>
            </a:extLst>
          </p:cNvPr>
          <p:cNvSpPr txBox="1"/>
          <p:nvPr/>
        </p:nvSpPr>
        <p:spPr>
          <a:xfrm>
            <a:off x="9610713" y="1249701"/>
            <a:ext cx="67037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Calvert</a:t>
            </a:r>
          </a:p>
        </p:txBody>
      </p:sp>
      <p:cxnSp>
        <p:nvCxnSpPr>
          <p:cNvPr id="107" name="Straight Arrow Connector 106">
            <a:extLst>
              <a:ext uri="{FF2B5EF4-FFF2-40B4-BE49-F238E27FC236}">
                <a16:creationId xmlns:a16="http://schemas.microsoft.com/office/drawing/2014/main" id="{FF4A03CF-4C69-E246-A09D-CD55E0A79FDB}"/>
              </a:ext>
            </a:extLst>
          </p:cNvPr>
          <p:cNvCxnSpPr>
            <a:cxnSpLocks/>
          </p:cNvCxnSpPr>
          <p:nvPr/>
        </p:nvCxnSpPr>
        <p:spPr>
          <a:xfrm flipV="1">
            <a:off x="2222904" y="1471723"/>
            <a:ext cx="0" cy="1251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60CFE-8542-E449-95A8-3366CE6EC3E9}"/>
              </a:ext>
            </a:extLst>
          </p:cNvPr>
          <p:cNvSpPr txBox="1"/>
          <p:nvPr/>
        </p:nvSpPr>
        <p:spPr>
          <a:xfrm>
            <a:off x="9377197" y="997782"/>
            <a:ext cx="129875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Source region</a:t>
            </a: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2941083" y="1645333"/>
            <a:ext cx="1068171" cy="1020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2947346" y="1966660"/>
            <a:ext cx="1049382" cy="400931"/>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29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678390" y="5577384"/>
            <a:ext cx="158729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Outplant region</a:t>
            </a:r>
          </a:p>
        </p:txBody>
      </p:sp>
      <p:sp>
        <p:nvSpPr>
          <p:cNvPr id="11" name="TextBox 10">
            <a:extLst>
              <a:ext uri="{FF2B5EF4-FFF2-40B4-BE49-F238E27FC236}">
                <a16:creationId xmlns:a16="http://schemas.microsoft.com/office/drawing/2014/main" id="{30838FC9-0923-BD43-A709-B12D1B3D8A2A}"/>
              </a:ext>
            </a:extLst>
          </p:cNvPr>
          <p:cNvSpPr txBox="1"/>
          <p:nvPr/>
        </p:nvSpPr>
        <p:spPr>
          <a:xfrm>
            <a:off x="511988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12</a:t>
            </a:r>
          </a:p>
        </p:txBody>
      </p:sp>
      <p:sp>
        <p:nvSpPr>
          <p:cNvPr id="12" name="TextBox 11">
            <a:extLst>
              <a:ext uri="{FF2B5EF4-FFF2-40B4-BE49-F238E27FC236}">
                <a16:creationId xmlns:a16="http://schemas.microsoft.com/office/drawing/2014/main" id="{E60DCF71-B4C3-6A4A-9628-88CE6055AB1E}"/>
              </a:ext>
            </a:extLst>
          </p:cNvPr>
          <p:cNvSpPr txBox="1"/>
          <p:nvPr/>
        </p:nvSpPr>
        <p:spPr>
          <a:xfrm>
            <a:off x="570502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t>
            </a:r>
          </a:p>
        </p:txBody>
      </p:sp>
      <p:sp>
        <p:nvSpPr>
          <p:cNvPr id="13" name="TextBox 12">
            <a:extLst>
              <a:ext uri="{FF2B5EF4-FFF2-40B4-BE49-F238E27FC236}">
                <a16:creationId xmlns:a16="http://schemas.microsoft.com/office/drawing/2014/main" id="{A222AD4C-1EC7-4144-939B-F55A33B1C6E1}"/>
              </a:ext>
            </a:extLst>
          </p:cNvPr>
          <p:cNvSpPr txBox="1"/>
          <p:nvPr/>
        </p:nvSpPr>
        <p:spPr>
          <a:xfrm>
            <a:off x="629016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a:t>
            </a:r>
          </a:p>
        </p:txBody>
      </p:sp>
      <p:sp>
        <p:nvSpPr>
          <p:cNvPr id="14" name="TextBox 13">
            <a:extLst>
              <a:ext uri="{FF2B5EF4-FFF2-40B4-BE49-F238E27FC236}">
                <a16:creationId xmlns:a16="http://schemas.microsoft.com/office/drawing/2014/main" id="{B634029F-2FE9-9540-95CF-BC917C4D3AD9}"/>
              </a:ext>
            </a:extLst>
          </p:cNvPr>
          <p:cNvSpPr txBox="1"/>
          <p:nvPr/>
        </p:nvSpPr>
        <p:spPr>
          <a:xfrm>
            <a:off x="687530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673077" y="1986067"/>
            <a:ext cx="8451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Fitness</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CF7C9720-DD16-9A4E-B6A3-2BEE071AB9E1}"/>
              </a:ext>
            </a:extLst>
          </p:cNvPr>
          <p:cNvCxnSpPr>
            <a:stCxn id="19" idx="3"/>
            <a:endCxn id="21" idx="1"/>
          </p:cNvCxnSpPr>
          <p:nvPr/>
        </p:nvCxnSpPr>
        <p:spPr>
          <a:xfrm>
            <a:off x="2941083" y="1645333"/>
            <a:ext cx="1068171" cy="1020022"/>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1B2C2-B397-9E46-A556-B6FF6B26FA77}"/>
              </a:ext>
            </a:extLst>
          </p:cNvPr>
          <p:cNvCxnSpPr>
            <a:cxnSpLocks/>
            <a:stCxn id="20" idx="2"/>
            <a:endCxn id="22" idx="6"/>
          </p:cNvCxnSpPr>
          <p:nvPr/>
        </p:nvCxnSpPr>
        <p:spPr>
          <a:xfrm flipH="1" flipV="1">
            <a:off x="2947346" y="1966660"/>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513578" y="4071052"/>
            <a:ext cx="11641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515504"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70F1537F-805A-844B-84D4-CE6EAADA993D}"/>
              </a:ext>
            </a:extLst>
          </p:cNvPr>
          <p:cNvSpPr txBox="1"/>
          <p:nvPr/>
        </p:nvSpPr>
        <p:spPr>
          <a:xfrm>
            <a:off x="809171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a:t>
            </a:r>
          </a:p>
        </p:txBody>
      </p:sp>
      <p:sp>
        <p:nvSpPr>
          <p:cNvPr id="126" name="TextBox 125">
            <a:extLst>
              <a:ext uri="{FF2B5EF4-FFF2-40B4-BE49-F238E27FC236}">
                <a16:creationId xmlns:a16="http://schemas.microsoft.com/office/drawing/2014/main" id="{BD54D506-23A7-9B47-9D04-9921EEA89A70}"/>
              </a:ext>
            </a:extLst>
          </p:cNvPr>
          <p:cNvSpPr txBox="1"/>
          <p:nvPr/>
        </p:nvSpPr>
        <p:spPr>
          <a:xfrm>
            <a:off x="867685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15L</a:t>
            </a:r>
          </a:p>
        </p:txBody>
      </p:sp>
      <p:sp>
        <p:nvSpPr>
          <p:cNvPr id="127" name="TextBox 126">
            <a:extLst>
              <a:ext uri="{FF2B5EF4-FFF2-40B4-BE49-F238E27FC236}">
                <a16:creationId xmlns:a16="http://schemas.microsoft.com/office/drawing/2014/main" id="{38073E7E-7224-654A-8FA3-2A61B961D4A6}"/>
              </a:ext>
            </a:extLst>
          </p:cNvPr>
          <p:cNvSpPr txBox="1"/>
          <p:nvPr/>
        </p:nvSpPr>
        <p:spPr>
          <a:xfrm>
            <a:off x="926199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a:t>
            </a:r>
          </a:p>
        </p:txBody>
      </p:sp>
      <p:sp>
        <p:nvSpPr>
          <p:cNvPr id="128" name="TextBox 127">
            <a:extLst>
              <a:ext uri="{FF2B5EF4-FFF2-40B4-BE49-F238E27FC236}">
                <a16:creationId xmlns:a16="http://schemas.microsoft.com/office/drawing/2014/main" id="{CFF41353-D185-F048-B87A-383FE7CD193F}"/>
              </a:ext>
            </a:extLst>
          </p:cNvPr>
          <p:cNvSpPr txBox="1"/>
          <p:nvPr/>
        </p:nvSpPr>
        <p:spPr>
          <a:xfrm>
            <a:off x="984713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22L</a:t>
            </a:r>
          </a:p>
        </p:txBody>
      </p:sp>
      <p:sp>
        <p:nvSpPr>
          <p:cNvPr id="129" name="TextBox 128">
            <a:extLst>
              <a:ext uri="{FF2B5EF4-FFF2-40B4-BE49-F238E27FC236}">
                <a16:creationId xmlns:a16="http://schemas.microsoft.com/office/drawing/2014/main" id="{71BB5F02-D2EF-5942-8A58-4E52F68635D0}"/>
              </a:ext>
            </a:extLst>
          </p:cNvPr>
          <p:cNvSpPr txBox="1"/>
          <p:nvPr/>
        </p:nvSpPr>
        <p:spPr>
          <a:xfrm>
            <a:off x="8487335" y="5577384"/>
            <a:ext cx="111319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Treatment</a:t>
            </a: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34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403</Words>
  <Application>Microsoft Macintosh PowerPoint</Application>
  <PresentationFormat>Widescreen</PresentationFormat>
  <Paragraphs>112</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Avenir Book</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fbeaty93@student.ubc.ca</dc:creator>
  <cp:lastModifiedBy>fbeaty93@student.ubc.ca</cp:lastModifiedBy>
  <cp:revision>47</cp:revision>
  <cp:lastPrinted>2022-07-04T22:44:28Z</cp:lastPrinted>
  <dcterms:created xsi:type="dcterms:W3CDTF">2022-03-18T01:36:27Z</dcterms:created>
  <dcterms:modified xsi:type="dcterms:W3CDTF">2022-07-04T22:46:25Z</dcterms:modified>
</cp:coreProperties>
</file>